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60" r:id="rId4"/>
    <p:sldId id="261" r:id="rId5"/>
    <p:sldId id="290" r:id="rId6"/>
    <p:sldId id="262" r:id="rId7"/>
    <p:sldId id="263" r:id="rId8"/>
    <p:sldId id="291" r:id="rId9"/>
    <p:sldId id="292" r:id="rId10"/>
    <p:sldId id="264" r:id="rId11"/>
    <p:sldId id="266" r:id="rId12"/>
    <p:sldId id="280" r:id="rId13"/>
    <p:sldId id="293" r:id="rId14"/>
    <p:sldId id="278" r:id="rId15"/>
    <p:sldId id="279" r:id="rId16"/>
    <p:sldId id="265" r:id="rId17"/>
    <p:sldId id="277" r:id="rId18"/>
    <p:sldId id="267" r:id="rId19"/>
    <p:sldId id="281" r:id="rId20"/>
    <p:sldId id="268" r:id="rId21"/>
    <p:sldId id="269" r:id="rId22"/>
    <p:sldId id="270" r:id="rId23"/>
    <p:sldId id="295" r:id="rId24"/>
    <p:sldId id="271" r:id="rId25"/>
    <p:sldId id="282" r:id="rId26"/>
    <p:sldId id="283" r:id="rId27"/>
    <p:sldId id="284" r:id="rId28"/>
    <p:sldId id="285" r:id="rId29"/>
    <p:sldId id="286" r:id="rId30"/>
    <p:sldId id="272" r:id="rId31"/>
    <p:sldId id="287" r:id="rId32"/>
    <p:sldId id="273" r:id="rId33"/>
    <p:sldId id="288" r:id="rId34"/>
    <p:sldId id="274" r:id="rId35"/>
    <p:sldId id="275" r:id="rId36"/>
    <p:sldId id="294" r:id="rId37"/>
    <p:sldId id="289" r:id="rId38"/>
    <p:sldId id="276" r:id="rId3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0000"/>
    <a:srgbClr val="389802"/>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52" autoAdjust="0"/>
    <p:restoredTop sz="68571" autoAdjust="0"/>
  </p:normalViewPr>
  <p:slideViewPr>
    <p:cSldViewPr>
      <p:cViewPr varScale="1">
        <p:scale>
          <a:sx n="41" d="100"/>
          <a:sy n="41" d="100"/>
        </p:scale>
        <p:origin x="181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6" d="100"/>
          <a:sy n="76" d="100"/>
        </p:scale>
        <p:origin x="3080" y="-160"/>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EE148FFB-C597-46D0-9A6D-9A166E065B04}" type="datetimeFigureOut">
              <a:rPr lang="en-US" smtClean="0"/>
              <a:pPr/>
              <a:t>2/11/16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BB27DAE3-DD0E-43A0-87E2-824CEFA62BC0}" type="slidenum">
              <a:rPr lang="en-US" smtClean="0"/>
              <a:pPr/>
              <a:t>‹#›</a:t>
            </a:fld>
            <a:endParaRPr lang="en-US"/>
          </a:p>
        </p:txBody>
      </p:sp>
    </p:spTree>
    <p:extLst>
      <p:ext uri="{BB962C8B-B14F-4D97-AF65-F5344CB8AC3E}">
        <p14:creationId xmlns:p14="http://schemas.microsoft.com/office/powerpoint/2010/main" val="3417929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27DAE3-DD0E-43A0-87E2-824CEFA62BC0}" type="slidenum">
              <a:rPr lang="en-US" smtClean="0"/>
              <a:pPr/>
              <a:t>1</a:t>
            </a:fld>
            <a:endParaRPr lang="en-US"/>
          </a:p>
        </p:txBody>
      </p:sp>
    </p:spTree>
    <p:extLst>
      <p:ext uri="{BB962C8B-B14F-4D97-AF65-F5344CB8AC3E}">
        <p14:creationId xmlns:p14="http://schemas.microsoft.com/office/powerpoint/2010/main" val="525829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2. Ways </a:t>
            </a:r>
            <a:r>
              <a:rPr lang="en-US" b="1" dirty="0"/>
              <a:t>to Improve Listening </a:t>
            </a:r>
            <a:endParaRPr lang="en-US" b="1" dirty="0" smtClean="0"/>
          </a:p>
          <a:p>
            <a:endParaRPr lang="en-US" dirty="0"/>
          </a:p>
          <a:p>
            <a:pPr>
              <a:spcAft>
                <a:spcPts val="600"/>
              </a:spcAft>
            </a:pPr>
            <a:r>
              <a:rPr lang="en-US" dirty="0"/>
              <a:t>Many of the above skills are familiar to us. Miller, Miller, </a:t>
            </a:r>
            <a:r>
              <a:rPr lang="en-US" dirty="0" err="1"/>
              <a:t>Nunnaly</a:t>
            </a:r>
            <a:r>
              <a:rPr lang="en-US" dirty="0"/>
              <a:t> and </a:t>
            </a:r>
            <a:r>
              <a:rPr lang="en-US" dirty="0" err="1"/>
              <a:t>Wackman</a:t>
            </a:r>
            <a:r>
              <a:rPr lang="en-US" dirty="0"/>
              <a:t>, in </a:t>
            </a:r>
            <a:r>
              <a:rPr lang="en-US" i="1" dirty="0"/>
              <a:t>Talking and Listening Together, </a:t>
            </a:r>
            <a:r>
              <a:rPr lang="en-US" dirty="0"/>
              <a:t>condense them into the following five behaviors that can improve our listening ability</a:t>
            </a:r>
            <a:r>
              <a:rPr lang="en-US" dirty="0" smtClean="0"/>
              <a:t>:</a:t>
            </a:r>
          </a:p>
          <a:p>
            <a:pPr>
              <a:spcAft>
                <a:spcPts val="600"/>
              </a:spcAft>
            </a:pPr>
            <a:endParaRPr lang="en-US" dirty="0"/>
          </a:p>
          <a:p>
            <a:pPr>
              <a:spcAft>
                <a:spcPts val="600"/>
              </a:spcAft>
            </a:pPr>
            <a:r>
              <a:rPr lang="en-US" dirty="0" smtClean="0"/>
              <a:t>a</a:t>
            </a:r>
            <a:r>
              <a:rPr lang="en-US" dirty="0"/>
              <a:t>.</a:t>
            </a:r>
            <a:r>
              <a:rPr lang="en-US" b="1" dirty="0"/>
              <a:t> Attend. </a:t>
            </a:r>
            <a:r>
              <a:rPr lang="en-US" dirty="0"/>
              <a:t> This means giving the speaker our full attention. We listen with our body, and mind. We resist the urge to let our minds wander. </a:t>
            </a:r>
          </a:p>
          <a:p>
            <a:pPr>
              <a:spcAft>
                <a:spcPts val="600"/>
              </a:spcAft>
            </a:pPr>
            <a:r>
              <a:rPr lang="en-US" dirty="0" smtClean="0"/>
              <a:t>b</a:t>
            </a:r>
            <a:r>
              <a:rPr lang="en-US" dirty="0"/>
              <a:t>. </a:t>
            </a:r>
            <a:r>
              <a:rPr lang="en-US" b="1" dirty="0"/>
              <a:t>Acknowledge. </a:t>
            </a:r>
            <a:r>
              <a:rPr lang="en-US" dirty="0"/>
              <a:t>This means that we “let the person know verbally and nonverbally that you are with him or her, and that he or she is leading and you are following.  . . . Examples of acknowledging include:  ‘That sounds important; I can see you are really concerned.’” .</a:t>
            </a:r>
          </a:p>
          <a:p>
            <a:pPr>
              <a:spcAft>
                <a:spcPts val="600"/>
              </a:spcAft>
            </a:pPr>
            <a:r>
              <a:rPr lang="en-US" dirty="0" smtClean="0"/>
              <a:t>c</a:t>
            </a:r>
            <a:r>
              <a:rPr lang="en-US" dirty="0"/>
              <a:t>. </a:t>
            </a:r>
            <a:r>
              <a:rPr lang="en-US" b="1" dirty="0"/>
              <a:t>Invite more information. </a:t>
            </a:r>
            <a:r>
              <a:rPr lang="en-US" dirty="0"/>
              <a:t> Respond with remarks like, “Tell me more.” “Is there anything more you would like me to know?”</a:t>
            </a:r>
          </a:p>
          <a:p>
            <a:pPr>
              <a:spcAft>
                <a:spcPts val="600"/>
              </a:spcAft>
            </a:pPr>
            <a:r>
              <a:rPr lang="en-US" dirty="0" smtClean="0"/>
              <a:t>d</a:t>
            </a:r>
            <a:r>
              <a:rPr lang="en-US" dirty="0"/>
              <a:t>. </a:t>
            </a:r>
            <a:r>
              <a:rPr lang="en-US" b="1" dirty="0"/>
              <a:t>Summarize to ensure accuracy. </a:t>
            </a:r>
            <a:r>
              <a:rPr lang="en-US" dirty="0"/>
              <a:t>You would like to engage in shared meaning. You would like to understand exactly what the speaker is saying to you. So repeat what you have just heard to the speaker to be sure you are very clear and that you have the same understanding that the other person meant to share with you.</a:t>
            </a:r>
          </a:p>
          <a:p>
            <a:pPr marL="0" marR="0" indent="0" algn="l" defTabSz="914400" rtl="0" eaLnBrk="1" fontAlgn="auto" latinLnBrk="0" hangingPunct="1">
              <a:lnSpc>
                <a:spcPct val="100000"/>
              </a:lnSpc>
              <a:spcBef>
                <a:spcPts val="0"/>
              </a:spcBef>
              <a:spcAft>
                <a:spcPts val="600"/>
              </a:spcAft>
              <a:buClrTx/>
              <a:buSzTx/>
              <a:buFontTx/>
              <a:buNone/>
              <a:tabLst/>
              <a:defRPr/>
            </a:pPr>
            <a:r>
              <a:rPr lang="en-US" dirty="0" smtClean="0"/>
              <a:t>e</a:t>
            </a:r>
            <a:r>
              <a:rPr lang="en-US" dirty="0"/>
              <a:t>. </a:t>
            </a:r>
            <a:r>
              <a:rPr lang="en-US" b="1" dirty="0"/>
              <a:t>Ask open questions. </a:t>
            </a:r>
            <a:r>
              <a:rPr lang="en-US" dirty="0"/>
              <a:t>These kinds of questions usually begin with words such as </a:t>
            </a:r>
            <a:r>
              <a:rPr lang="en-US" i="1" dirty="0"/>
              <a:t>who, what, where, when </a:t>
            </a:r>
            <a:r>
              <a:rPr lang="en-US" dirty="0"/>
              <a:t>or </a:t>
            </a:r>
            <a:r>
              <a:rPr lang="en-US" i="1" dirty="0"/>
              <a:t>how</a:t>
            </a:r>
            <a:r>
              <a:rPr lang="en-US" dirty="0"/>
              <a:t>. They give more information that just a “yes/no</a:t>
            </a:r>
            <a:r>
              <a:rPr lang="en-US" dirty="0" smtClean="0"/>
              <a:t>.”.</a:t>
            </a:r>
            <a:r>
              <a:rPr lang="en-US" sz="1200" kern="1200" dirty="0" smtClean="0">
                <a:solidFill>
                  <a:schemeClr val="tx1"/>
                </a:solidFill>
                <a:effectLst/>
                <a:latin typeface="+mn-lt"/>
                <a:ea typeface="+mn-ea"/>
                <a:cs typeface="+mn-cs"/>
              </a:rPr>
              <a:t> (pp. 52–63).</a:t>
            </a:r>
          </a:p>
          <a:p>
            <a:pPr>
              <a:spcAft>
                <a:spcPts val="600"/>
              </a:spcAft>
            </a:pPr>
            <a:endParaRPr lang="en-US" dirty="0"/>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10</a:t>
            </a:fld>
            <a:endParaRPr lang="en-US"/>
          </a:p>
        </p:txBody>
      </p:sp>
    </p:spTree>
    <p:extLst>
      <p:ext uri="{BB962C8B-B14F-4D97-AF65-F5344CB8AC3E}">
        <p14:creationId xmlns:p14="http://schemas.microsoft.com/office/powerpoint/2010/main" val="356684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B. REMEMBER </a:t>
            </a:r>
            <a:r>
              <a:rPr lang="en-US" b="1" dirty="0"/>
              <a:t>THESE SPEAKING KEYS TO EFFECTIVE COMMUNICATION</a:t>
            </a:r>
          </a:p>
          <a:p>
            <a:r>
              <a:rPr lang="en-US" b="1" dirty="0"/>
              <a:t> </a:t>
            </a:r>
          </a:p>
          <a:p>
            <a:r>
              <a:rPr lang="en-US" b="1" dirty="0"/>
              <a:t>“Let your speech be always with grace, seasoned with salt, that ye may know how ye ought to answer every man.” </a:t>
            </a:r>
            <a:r>
              <a:rPr lang="en-US" b="1" dirty="0" smtClean="0"/>
              <a:t>Colossians 4:6</a:t>
            </a:r>
          </a:p>
          <a:p>
            <a:pPr>
              <a:tabLst>
                <a:tab pos="344488" algn="l"/>
              </a:tabLst>
            </a:pPr>
            <a:endParaRPr lang="en-US" b="1" dirty="0"/>
          </a:p>
          <a:p>
            <a:pPr>
              <a:tabLst>
                <a:tab pos="344488" algn="l"/>
              </a:tabLst>
            </a:pPr>
            <a:r>
              <a:rPr lang="en-US" b="1" dirty="0" smtClean="0"/>
              <a:t>“Thy </a:t>
            </a:r>
            <a:r>
              <a:rPr lang="en-US" b="1" dirty="0"/>
              <a:t>lips are like a thread of scarlet and thy speech is comely</a:t>
            </a:r>
            <a:r>
              <a:rPr lang="en-US" b="1" dirty="0" smtClean="0"/>
              <a:t>.” Song </a:t>
            </a:r>
            <a:r>
              <a:rPr lang="en-US" b="1" dirty="0"/>
              <a:t>of Solomon </a:t>
            </a:r>
            <a:r>
              <a:rPr lang="en-US" b="1" dirty="0" smtClean="0"/>
              <a:t>4:3</a:t>
            </a:r>
          </a:p>
          <a:p>
            <a:pPr>
              <a:tabLst>
                <a:tab pos="344488" algn="l"/>
              </a:tabLst>
            </a:pPr>
            <a:endParaRPr lang="en-US" b="1" dirty="0"/>
          </a:p>
          <a:p>
            <a:pPr>
              <a:tabLst>
                <a:tab pos="344488" algn="l"/>
              </a:tabLst>
            </a:pPr>
            <a:r>
              <a:rPr lang="en-US" b="1" dirty="0" smtClean="0"/>
              <a:t>“Let </a:t>
            </a:r>
            <a:r>
              <a:rPr lang="en-US" b="1" dirty="0"/>
              <a:t>no corrupt communication proceed out of thy mouth, but that which is good to the use of edifying, that it may minister grace unto the hearers</a:t>
            </a:r>
            <a:r>
              <a:rPr lang="en-US" b="1" dirty="0" smtClean="0"/>
              <a:t>. ”Ephesians </a:t>
            </a:r>
            <a:r>
              <a:rPr lang="en-US" b="1" dirty="0"/>
              <a:t>4:29</a:t>
            </a: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11</a:t>
            </a:fld>
            <a:endParaRPr lang="en-US"/>
          </a:p>
        </p:txBody>
      </p:sp>
    </p:spTree>
    <p:extLst>
      <p:ext uri="{BB962C8B-B14F-4D97-AF65-F5344CB8AC3E}">
        <p14:creationId xmlns:p14="http://schemas.microsoft.com/office/powerpoint/2010/main" val="1022089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486400" cy="4405274"/>
          </a:xfrm>
        </p:spPr>
        <p:txBody>
          <a:bodyPr>
            <a:normAutofit/>
          </a:bodyPr>
          <a:lstStyle/>
          <a:p>
            <a:pPr lvl="0"/>
            <a:r>
              <a:rPr lang="en-US" b="1" dirty="0" smtClean="0"/>
              <a:t>1. </a:t>
            </a:r>
            <a:r>
              <a:rPr lang="en-US" b="1" dirty="0" smtClean="0"/>
              <a:t>Guidelines for Effective Communication</a:t>
            </a:r>
            <a:endParaRPr lang="en-US" b="1" dirty="0" smtClean="0"/>
          </a:p>
          <a:p>
            <a:pPr lvl="0"/>
            <a:endParaRPr lang="en-US" dirty="0" smtClean="0"/>
          </a:p>
          <a:p>
            <a:r>
              <a:rPr lang="en-US" dirty="0"/>
              <a:t>The following guidelines for speaking will help us in our interactions with others.  Since we are familiar with many of these, we will focus on only a few of these important concepts. </a:t>
            </a:r>
            <a:endParaRPr lang="en-US" sz="1050" dirty="0"/>
          </a:p>
          <a:p>
            <a:r>
              <a:rPr lang="en-US" b="1" dirty="0"/>
              <a:t> </a:t>
            </a:r>
            <a:endParaRPr lang="en-US" sz="1050" b="0" dirty="0"/>
          </a:p>
          <a:p>
            <a:pPr marL="171450" indent="-171450">
              <a:buFont typeface="Arial" charset="0"/>
              <a:buChar char="•"/>
            </a:pPr>
            <a:r>
              <a:rPr lang="en-US" dirty="0" smtClean="0"/>
              <a:t>Choose </a:t>
            </a:r>
            <a:r>
              <a:rPr lang="en-US" dirty="0"/>
              <a:t>or set the right atmosphere—the right time, place or opportunity. </a:t>
            </a:r>
            <a:r>
              <a:rPr lang="en-US" dirty="0" smtClean="0"/>
              <a:t>(Read and study Proverbs 25:11</a:t>
            </a:r>
          </a:p>
          <a:p>
            <a:pPr marL="171450" indent="-171450">
              <a:buFont typeface="Arial" charset="0"/>
              <a:buChar char="•"/>
            </a:pPr>
            <a:r>
              <a:rPr lang="en-US" dirty="0" smtClean="0"/>
              <a:t>Think </a:t>
            </a:r>
            <a:r>
              <a:rPr lang="en-US" dirty="0"/>
              <a:t>before you </a:t>
            </a:r>
            <a:r>
              <a:rPr lang="en-US" dirty="0" smtClean="0"/>
              <a:t>speak.</a:t>
            </a:r>
            <a:endParaRPr lang="en-US" sz="1050" dirty="0"/>
          </a:p>
          <a:p>
            <a:pPr marL="171450" indent="-171450">
              <a:buFont typeface="Arial" charset="0"/>
              <a:buChar char="•"/>
            </a:pPr>
            <a:r>
              <a:rPr lang="en-US" dirty="0" smtClean="0"/>
              <a:t>Don’t </a:t>
            </a:r>
            <a:r>
              <a:rPr lang="en-US" dirty="0"/>
              <a:t>resurrect dead issues. (When clearing up a misunderstanding, confine your conversation to the issues of the moment</a:t>
            </a:r>
            <a:r>
              <a:rPr lang="en-US" dirty="0" smtClean="0"/>
              <a:t>.)</a:t>
            </a:r>
            <a:endParaRPr lang="en-US" sz="1050"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12</a:t>
            </a:fld>
            <a:endParaRPr lang="en-US"/>
          </a:p>
        </p:txBody>
      </p:sp>
    </p:spTree>
    <p:extLst>
      <p:ext uri="{BB962C8B-B14F-4D97-AF65-F5344CB8AC3E}">
        <p14:creationId xmlns:p14="http://schemas.microsoft.com/office/powerpoint/2010/main" val="1626250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88975" lvl="1" indent="-231775">
              <a:lnSpc>
                <a:spcPct val="150000"/>
              </a:lnSpc>
              <a:buFont typeface="Arial" pitchFamily="34" charset="0"/>
              <a:buChar char="•"/>
              <a:tabLst>
                <a:tab pos="914400" algn="l"/>
              </a:tabLst>
            </a:pPr>
            <a:r>
              <a:rPr lang="en-US" dirty="0" smtClean="0"/>
              <a:t>Do not talk too much. It is not good to monopolize the conversation.</a:t>
            </a:r>
          </a:p>
          <a:p>
            <a:pPr marL="688975" lvl="1" indent="-231775">
              <a:lnSpc>
                <a:spcPct val="150000"/>
              </a:lnSpc>
              <a:buFont typeface="Arial" pitchFamily="34" charset="0"/>
              <a:buChar char="•"/>
              <a:tabLst>
                <a:tab pos="914400" algn="l"/>
              </a:tabLst>
            </a:pPr>
            <a:r>
              <a:rPr lang="en-US" dirty="0" smtClean="0"/>
              <a:t>Do not put words into the other person’s mouth.</a:t>
            </a:r>
          </a:p>
          <a:p>
            <a:pPr marL="688975" lvl="1" indent="-231775">
              <a:lnSpc>
                <a:spcPct val="150000"/>
              </a:lnSpc>
              <a:buFont typeface="Arial" pitchFamily="34" charset="0"/>
              <a:buChar char="•"/>
              <a:tabLst>
                <a:tab pos="914400" algn="l"/>
              </a:tabLst>
            </a:pPr>
            <a:r>
              <a:rPr lang="en-US" dirty="0" smtClean="0"/>
              <a:t>Do not be quick to change the topic that the other person is speaking on.</a:t>
            </a:r>
          </a:p>
          <a:p>
            <a:pPr marL="688975" lvl="1" indent="-231775">
              <a:lnSpc>
                <a:spcPct val="150000"/>
              </a:lnSpc>
              <a:buFont typeface="Arial" pitchFamily="34" charset="0"/>
              <a:buChar char="•"/>
              <a:tabLst>
                <a:tab pos="914400" algn="l"/>
              </a:tabLst>
            </a:pPr>
            <a:r>
              <a:rPr lang="en-US" dirty="0" smtClean="0"/>
              <a:t>Try to be genuine and not artificial.</a:t>
            </a: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13</a:t>
            </a:fld>
            <a:endParaRPr lang="en-US"/>
          </a:p>
        </p:txBody>
      </p:sp>
    </p:spTree>
    <p:extLst>
      <p:ext uri="{BB962C8B-B14F-4D97-AF65-F5344CB8AC3E}">
        <p14:creationId xmlns:p14="http://schemas.microsoft.com/office/powerpoint/2010/main" val="322320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742950" lvl="1" indent="-285750">
              <a:buFont typeface="Wingdings" charset="2"/>
              <a:buChar char="§"/>
            </a:pPr>
            <a:r>
              <a:rPr lang="en-US" dirty="0"/>
              <a:t>Avoid interrupting.</a:t>
            </a:r>
            <a:endParaRPr lang="en-US" dirty="0" smtClean="0"/>
          </a:p>
          <a:p>
            <a:pPr marL="742950" lvl="1" indent="-285750">
              <a:buFont typeface="Wingdings" charset="2"/>
              <a:buChar char="§"/>
            </a:pPr>
            <a:r>
              <a:rPr lang="en-US" dirty="0"/>
              <a:t>Use a pleasant tone of voice.</a:t>
            </a:r>
            <a:endParaRPr lang="en-US" dirty="0" smtClean="0"/>
          </a:p>
          <a:p>
            <a:pPr marL="742950" lvl="1" indent="-285750">
              <a:buFont typeface="Wingdings" charset="2"/>
              <a:buChar char="§"/>
            </a:pPr>
            <a:r>
              <a:rPr lang="en-US" dirty="0"/>
              <a:t>Do not use remarks that will humiliate the other person. </a:t>
            </a:r>
            <a:endParaRPr lang="en-US" dirty="0" smtClean="0"/>
          </a:p>
          <a:p>
            <a:pPr marL="742950" lvl="1" indent="-285750">
              <a:buFont typeface="Wingdings" charset="2"/>
              <a:buChar char="§"/>
            </a:pPr>
            <a:r>
              <a:rPr lang="en-US" dirty="0"/>
              <a:t>Avoid using generalizations. (“You never/you always.”)</a:t>
            </a:r>
            <a:endParaRPr lang="en-US" dirty="0" smtClean="0"/>
          </a:p>
          <a:p>
            <a:pPr marL="742950" lvl="1" indent="-285750">
              <a:buFont typeface="Wingdings" charset="2"/>
              <a:buChar char="§"/>
            </a:pPr>
            <a:r>
              <a:rPr lang="en-US" dirty="0"/>
              <a:t>Use “I” messages instead of “You” messages.</a:t>
            </a:r>
            <a:endParaRPr lang="en-US" dirty="0" smtClean="0"/>
          </a:p>
          <a:p>
            <a:pPr marL="742950" lvl="1" indent="-285750">
              <a:buFont typeface="Wingdings" charset="2"/>
              <a:buChar char="§"/>
            </a:pPr>
            <a:r>
              <a:rPr lang="en-US" dirty="0"/>
              <a:t>Be sensitive to the other person’s feelings.</a:t>
            </a:r>
            <a:endParaRPr lang="en-US" dirty="0" smtClean="0"/>
          </a:p>
          <a:p>
            <a:pPr marL="742950" lvl="1" indent="-285750">
              <a:buFont typeface="Wingdings" charset="2"/>
              <a:buChar char="§"/>
            </a:pPr>
            <a:r>
              <a:rPr lang="en-US" dirty="0"/>
              <a:t>Talk about the other person’s interests.</a:t>
            </a:r>
            <a:endParaRPr lang="en-US" dirty="0" smtClean="0"/>
          </a:p>
          <a:p>
            <a:pPr marL="742950" indent="-285750">
              <a:buFont typeface="Wingdings" charset="2"/>
              <a:buChar char="§"/>
            </a:pP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14</a:t>
            </a:fld>
            <a:endParaRPr lang="en-US"/>
          </a:p>
        </p:txBody>
      </p:sp>
    </p:spTree>
    <p:extLst>
      <p:ext uri="{BB962C8B-B14F-4D97-AF65-F5344CB8AC3E}">
        <p14:creationId xmlns:p14="http://schemas.microsoft.com/office/powerpoint/2010/main" val="166967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69913" lvl="1" indent="-225425">
              <a:lnSpc>
                <a:spcPct val="110000"/>
              </a:lnSpc>
              <a:buFont typeface="Wingdings" charset="2"/>
              <a:buChar char="§"/>
            </a:pPr>
            <a:r>
              <a:rPr lang="en-US" dirty="0"/>
              <a:t>Be liberal with compliments and avoid criticism.</a:t>
            </a:r>
            <a:endParaRPr lang="en-US" dirty="0" smtClean="0"/>
          </a:p>
          <a:p>
            <a:pPr marL="569913" lvl="1" indent="-225425">
              <a:lnSpc>
                <a:spcPct val="110000"/>
              </a:lnSpc>
              <a:buFont typeface="Wingdings" charset="2"/>
              <a:buChar char="§"/>
            </a:pPr>
            <a:r>
              <a:rPr lang="en-US" dirty="0"/>
              <a:t>Do not attack or use abusive language. </a:t>
            </a:r>
            <a:endParaRPr lang="en-US" dirty="0" smtClean="0"/>
          </a:p>
          <a:p>
            <a:pPr marL="344488" lvl="1" indent="0">
              <a:lnSpc>
                <a:spcPct val="110000"/>
              </a:lnSpc>
              <a:buFont typeface="Wingdings" charset="2"/>
              <a:buNone/>
            </a:pPr>
            <a:endParaRPr lang="en-US" dirty="0"/>
          </a:p>
          <a:p>
            <a:pPr marL="344488" lvl="1">
              <a:lnSpc>
                <a:spcPct val="110000"/>
              </a:lnSpc>
            </a:pPr>
            <a:r>
              <a:rPr lang="en-US" dirty="0" smtClean="0"/>
              <a:t>“</a:t>
            </a:r>
            <a:r>
              <a:rPr lang="en-US" dirty="0"/>
              <a:t>We should accustom ourselves to speak in pleasant tones, to use pure and correct language, and words that are kind and courteous. Sweet, kind words are as dew and gentle showers to the soul.” </a:t>
            </a:r>
            <a:r>
              <a:rPr lang="en-US" dirty="0" smtClean="0"/>
              <a:t>(Ellen G. White. </a:t>
            </a:r>
            <a:r>
              <a:rPr lang="en-US" i="1" dirty="0"/>
              <a:t>Christ’s Object Lessons.</a:t>
            </a:r>
            <a:r>
              <a:rPr lang="en-US" dirty="0"/>
              <a:t> p. 336</a:t>
            </a:r>
            <a:r>
              <a:rPr lang="en-US" dirty="0" smtClean="0"/>
              <a:t>).</a:t>
            </a:r>
          </a:p>
          <a:p>
            <a:pPr marL="344488" lvl="1">
              <a:lnSpc>
                <a:spcPct val="110000"/>
              </a:lnSpc>
            </a:pPr>
            <a:endParaRPr lang="en-US" dirty="0"/>
          </a:p>
          <a:p>
            <a:pPr marL="569913" lvl="1" indent="-225425">
              <a:lnSpc>
                <a:spcPct val="110000"/>
              </a:lnSpc>
              <a:buFont typeface="Wingdings" charset="2"/>
              <a:buChar char="§"/>
            </a:pPr>
            <a:r>
              <a:rPr lang="en-US" dirty="0"/>
              <a:t>Control anger and other negative emotions.</a:t>
            </a:r>
            <a:endParaRPr lang="en-US" dirty="0" smtClean="0"/>
          </a:p>
          <a:p>
            <a:pPr marL="569913" lvl="1" indent="-225425">
              <a:lnSpc>
                <a:spcPct val="110000"/>
              </a:lnSpc>
              <a:buFont typeface="Wingdings" charset="2"/>
              <a:buChar char="§"/>
            </a:pPr>
            <a:r>
              <a:rPr lang="en-US" dirty="0"/>
              <a:t>Speak the truth in love. (Ephesians 4:15).</a:t>
            </a:r>
            <a:endParaRPr lang="en-US" dirty="0" smtClean="0"/>
          </a:p>
          <a:p>
            <a:pPr marL="569913" lvl="1" indent="-225425">
              <a:lnSpc>
                <a:spcPct val="110000"/>
              </a:lnSpc>
              <a:buFont typeface="Wingdings" charset="2"/>
              <a:buChar char="§"/>
            </a:pPr>
            <a:r>
              <a:rPr lang="en-US" dirty="0"/>
              <a:t>Read and study James 1:19, 20</a:t>
            </a:r>
            <a:r>
              <a:rPr lang="en-US" dirty="0" smtClean="0"/>
              <a:t>.</a:t>
            </a:r>
            <a:endParaRPr lang="en-US" dirty="0"/>
          </a:p>
          <a:p>
            <a:pPr marL="569913" lvl="1" indent="-225425">
              <a:lnSpc>
                <a:spcPct val="110000"/>
              </a:lnSpc>
              <a:buFont typeface="Wingdings" charset="2"/>
              <a:buChar char="§"/>
            </a:pPr>
            <a:r>
              <a:rPr lang="en-US" dirty="0" smtClean="0"/>
              <a:t>Read </a:t>
            </a:r>
            <a:r>
              <a:rPr lang="en-US" dirty="0"/>
              <a:t>and study Proverbs 1:5</a:t>
            </a:r>
            <a:endParaRPr lang="en-US" dirty="0" smtClean="0"/>
          </a:p>
          <a:p>
            <a:pPr marL="171450" indent="-171450">
              <a:lnSpc>
                <a:spcPct val="110000"/>
              </a:lnSpc>
              <a:buFont typeface="Wingdings" charset="2"/>
              <a:buChar char="§"/>
            </a:pP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15</a:t>
            </a:fld>
            <a:endParaRPr lang="en-US"/>
          </a:p>
        </p:txBody>
      </p:sp>
    </p:spTree>
    <p:extLst>
      <p:ext uri="{BB962C8B-B14F-4D97-AF65-F5344CB8AC3E}">
        <p14:creationId xmlns:p14="http://schemas.microsoft.com/office/powerpoint/2010/main" val="14989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2. Three </a:t>
            </a:r>
            <a:r>
              <a:rPr lang="en-US" b="1" dirty="0"/>
              <a:t>Excellent Pointers  </a:t>
            </a:r>
            <a:endParaRPr lang="en-US" b="1" dirty="0" smtClean="0"/>
          </a:p>
          <a:p>
            <a:pPr lvl="0"/>
            <a:endParaRPr lang="en-US" dirty="0"/>
          </a:p>
          <a:p>
            <a:r>
              <a:rPr lang="en-US" b="1" dirty="0" smtClean="0"/>
              <a:t>a) Think </a:t>
            </a:r>
            <a:r>
              <a:rPr lang="en-US" b="1" dirty="0"/>
              <a:t>before you speak. </a:t>
            </a:r>
            <a:r>
              <a:rPr lang="en-US" dirty="0"/>
              <a:t> Sometimes we speak first and then we think. The result may be disastrous. It is a good idea to think before we speak. Many experience regret when their words precede thought. The following little poem is a good reminder.</a:t>
            </a:r>
          </a:p>
          <a:p>
            <a:r>
              <a:rPr lang="en-US" b="1" dirty="0"/>
              <a:t> </a:t>
            </a:r>
            <a:endParaRPr lang="en-US" dirty="0"/>
          </a:p>
          <a:p>
            <a:pPr algn="ctr"/>
            <a:r>
              <a:rPr lang="en-US" dirty="0"/>
              <a:t>Boys flying kites haul in their </a:t>
            </a:r>
            <a:r>
              <a:rPr lang="en-US" dirty="0" smtClean="0"/>
              <a:t>white </a:t>
            </a:r>
            <a:r>
              <a:rPr lang="en-US" dirty="0"/>
              <a:t>winged birds.</a:t>
            </a:r>
          </a:p>
          <a:p>
            <a:pPr algn="ctr"/>
            <a:r>
              <a:rPr lang="en-US" dirty="0"/>
              <a:t>You can’t do that when you’re flying words.</a:t>
            </a:r>
          </a:p>
          <a:p>
            <a:pPr algn="ctr"/>
            <a:r>
              <a:rPr lang="en-US" dirty="0"/>
              <a:t>Thoughts unexpressed may sometimes fall back dead;</a:t>
            </a:r>
          </a:p>
          <a:p>
            <a:pPr algn="ctr"/>
            <a:r>
              <a:rPr lang="en-US" dirty="0"/>
              <a:t>But God Himself can’t kill them</a:t>
            </a:r>
          </a:p>
          <a:p>
            <a:pPr algn="ctr"/>
            <a:r>
              <a:rPr lang="en-US" dirty="0"/>
              <a:t>Once they’re said.</a:t>
            </a:r>
          </a:p>
          <a:p>
            <a:pPr algn="ctr"/>
            <a:r>
              <a:rPr lang="en-US" dirty="0"/>
              <a:t>-</a:t>
            </a:r>
            <a:r>
              <a:rPr lang="en-US" i="1" dirty="0"/>
              <a:t>Will Carlton</a:t>
            </a:r>
            <a:endParaRPr lang="en-US" dirty="0"/>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16</a:t>
            </a:fld>
            <a:endParaRPr lang="en-US"/>
          </a:p>
        </p:txBody>
      </p:sp>
    </p:spTree>
    <p:extLst>
      <p:ext uri="{BB962C8B-B14F-4D97-AF65-F5344CB8AC3E}">
        <p14:creationId xmlns:p14="http://schemas.microsoft.com/office/powerpoint/2010/main" val="1242561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369108"/>
          </a:xfrm>
        </p:spPr>
        <p:txBody>
          <a:bodyPr>
            <a:noAutofit/>
          </a:bodyPr>
          <a:lstStyle/>
          <a:p>
            <a:pPr>
              <a:lnSpc>
                <a:spcPct val="110000"/>
              </a:lnSpc>
            </a:pPr>
            <a:r>
              <a:rPr lang="en-US" b="1" dirty="0" smtClean="0"/>
              <a:t>b) Use </a:t>
            </a:r>
            <a:r>
              <a:rPr lang="en-US" b="1" dirty="0"/>
              <a:t>“I” messages instead of “You” messages. </a:t>
            </a:r>
            <a:r>
              <a:rPr lang="en-US" dirty="0"/>
              <a:t> An I-message is a direct statement of the problem without put-downs and without telling the other person what to do. I-messages identify your actual feelings and report them openly and honestly, yet kindly, rather than attacking or blaming. There are three parts to “I-messages</a:t>
            </a:r>
            <a:r>
              <a:rPr lang="en-US" dirty="0" smtClean="0"/>
              <a:t>:</a:t>
            </a:r>
          </a:p>
          <a:p>
            <a:pPr>
              <a:lnSpc>
                <a:spcPct val="110000"/>
              </a:lnSpc>
            </a:pPr>
            <a:endParaRPr lang="en-US" dirty="0"/>
          </a:p>
          <a:p>
            <a:pPr marL="228600" indent="-228600">
              <a:lnSpc>
                <a:spcPct val="110000"/>
              </a:lnSpc>
              <a:buFont typeface="+mj-lt"/>
              <a:buAutoNum type="arabicPeriod"/>
            </a:pPr>
            <a:r>
              <a:rPr lang="en-US" dirty="0" smtClean="0"/>
              <a:t>Statement </a:t>
            </a:r>
            <a:r>
              <a:rPr lang="en-US" dirty="0"/>
              <a:t>of how the person’s unacceptable behavior makes you feel. (Use a descriptive feeling word.) </a:t>
            </a:r>
          </a:p>
          <a:p>
            <a:pPr marL="228600" indent="-228600">
              <a:lnSpc>
                <a:spcPct val="110000"/>
              </a:lnSpc>
              <a:buFont typeface="+mj-lt"/>
              <a:buAutoNum type="arabicPeriod"/>
            </a:pPr>
            <a:r>
              <a:rPr lang="en-US" dirty="0" smtClean="0"/>
              <a:t>A </a:t>
            </a:r>
            <a:r>
              <a:rPr lang="en-US" dirty="0"/>
              <a:t>non-blaming description of the person’s behavior. (It is acceptable to use the word </a:t>
            </a:r>
            <a:r>
              <a:rPr lang="en-US" i="1" dirty="0"/>
              <a:t>you</a:t>
            </a:r>
            <a:r>
              <a:rPr lang="en-US" dirty="0"/>
              <a:t> in this description.) Stick to facts. </a:t>
            </a:r>
          </a:p>
          <a:p>
            <a:pPr marL="228600" indent="-228600">
              <a:lnSpc>
                <a:spcPct val="110000"/>
              </a:lnSpc>
              <a:buFont typeface="+mj-lt"/>
              <a:buAutoNum type="arabicPeriod"/>
            </a:pPr>
            <a:r>
              <a:rPr lang="en-US" dirty="0" smtClean="0"/>
              <a:t>An </a:t>
            </a:r>
            <a:r>
              <a:rPr lang="en-US" dirty="0"/>
              <a:t>explanation regarding the tangible effect of that behavior on you. (Tell what you have to do as a result of the behavior.) </a:t>
            </a:r>
          </a:p>
          <a:p>
            <a:pPr>
              <a:lnSpc>
                <a:spcPct val="110000"/>
              </a:lnSpc>
            </a:pPr>
            <a:r>
              <a:rPr lang="en-US" dirty="0"/>
              <a:t>The “I”-message will sound something like this: I feel ___________ when you_____________ because___________. (This may feel unnatural at first, but you get more comfortable, and it works. Children can also learn to use “I”- messages.</a:t>
            </a:r>
          </a:p>
          <a:p>
            <a:pPr>
              <a:lnSpc>
                <a:spcPct val="110000"/>
              </a:lnSpc>
            </a:pPr>
            <a:r>
              <a:rPr lang="en-US" dirty="0"/>
              <a:t>Here are some “I”-message examples: Wife whose husband won’t take her out to dinner. </a:t>
            </a:r>
            <a:endParaRPr lang="en-US" dirty="0" smtClean="0"/>
          </a:p>
          <a:p>
            <a:pPr>
              <a:lnSpc>
                <a:spcPct val="110000"/>
              </a:lnSpc>
            </a:pPr>
            <a:endParaRPr lang="en-US" dirty="0"/>
          </a:p>
          <a:p>
            <a:pPr marL="344488" indent="-344488">
              <a:lnSpc>
                <a:spcPct val="110000"/>
              </a:lnSpc>
            </a:pPr>
            <a:r>
              <a:rPr lang="en-US" dirty="0"/>
              <a:t>1. </a:t>
            </a:r>
            <a:r>
              <a:rPr lang="en-US" b="1" dirty="0"/>
              <a:t>Wife number</a:t>
            </a:r>
            <a:r>
              <a:rPr lang="en-US" dirty="0"/>
              <a:t> 1: “You’re so inconsiderate! You never think of anybody but yourself. All you want to do is watch TV. You make me sick!” What kind of response do you think she is likely to get? </a:t>
            </a:r>
          </a:p>
          <a:p>
            <a:pPr marL="344488" indent="-344488">
              <a:lnSpc>
                <a:spcPct val="110000"/>
              </a:lnSpc>
            </a:pPr>
            <a:r>
              <a:rPr lang="en-US" dirty="0"/>
              <a:t>2. </a:t>
            </a:r>
            <a:r>
              <a:rPr lang="en-US" b="1" dirty="0"/>
              <a:t>Wife number 2</a:t>
            </a:r>
            <a:r>
              <a:rPr lang="en-US" dirty="0"/>
              <a:t>: “I feel hurt when you won’t take me out to dinner because I really need to spend time alone with you so we can re-connect.” How would you respond to this? </a:t>
            </a:r>
            <a:endParaRPr lang="en-US" dirty="0" smtClean="0"/>
          </a:p>
          <a:p>
            <a:pPr marL="344488" indent="-344488">
              <a:lnSpc>
                <a:spcPct val="110000"/>
              </a:lnSpc>
            </a:pPr>
            <a:endParaRPr lang="en-US" dirty="0" smtClean="0"/>
          </a:p>
          <a:p>
            <a:pPr marL="344488" indent="-344488">
              <a:lnSpc>
                <a:spcPct val="110000"/>
              </a:lnSpc>
            </a:pPr>
            <a:r>
              <a:rPr lang="en-US" dirty="0" smtClean="0"/>
              <a:t>Wife </a:t>
            </a:r>
            <a:r>
              <a:rPr lang="en-US" dirty="0"/>
              <a:t>number 2 tells only how she feels, a fact her husband can hardly argue with. Wife number 1 blames, judges, and puts down her husband. This gives him ammunition for an argument and will probably cause him to become more stubborn and defensive. Furthermore, wife number 1 uses words that do not convey her message of wanting her husband to take her out to dinner. </a:t>
            </a:r>
          </a:p>
          <a:p>
            <a:pPr>
              <a:lnSpc>
                <a:spcPct val="110000"/>
              </a:lnSpc>
            </a:pP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17</a:t>
            </a:fld>
            <a:endParaRPr lang="en-US"/>
          </a:p>
        </p:txBody>
      </p:sp>
    </p:spTree>
    <p:extLst>
      <p:ext uri="{BB962C8B-B14F-4D97-AF65-F5344CB8AC3E}">
        <p14:creationId xmlns:p14="http://schemas.microsoft.com/office/powerpoint/2010/main" val="1581539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 Speak </a:t>
            </a:r>
            <a:r>
              <a:rPr lang="en-US" b="1" dirty="0"/>
              <a:t>the truth in </a:t>
            </a:r>
            <a:r>
              <a:rPr lang="en-US" b="1" dirty="0" smtClean="0"/>
              <a:t>love.</a:t>
            </a:r>
          </a:p>
          <a:p>
            <a:endParaRPr lang="en-US" b="1" dirty="0"/>
          </a:p>
          <a:p>
            <a:r>
              <a:rPr lang="en-US" dirty="0" smtClean="0"/>
              <a:t>While </a:t>
            </a:r>
            <a:r>
              <a:rPr lang="en-US" dirty="0"/>
              <a:t>we should always tell the truth, it is important for us to consider the other person’s feelings. We need to blend our honesty with sensitivity. So thinking carefully and making the effort to construct our statements with thoughtfulness will preserve our relationships. It also shows our Christian responsibility.</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18</a:t>
            </a:fld>
            <a:endParaRPr lang="en-US"/>
          </a:p>
        </p:txBody>
      </p:sp>
    </p:spTree>
    <p:extLst>
      <p:ext uri="{BB962C8B-B14F-4D97-AF65-F5344CB8AC3E}">
        <p14:creationId xmlns:p14="http://schemas.microsoft.com/office/powerpoint/2010/main" val="1597141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GROUP ACTIVITY 1: </a:t>
            </a:r>
            <a:endParaRPr lang="en-US" b="1" dirty="0" smtClean="0"/>
          </a:p>
          <a:p>
            <a:endParaRPr lang="en-US" b="1" dirty="0" smtClean="0"/>
          </a:p>
          <a:p>
            <a:pPr marL="344488" indent="-225425">
              <a:lnSpc>
                <a:spcPct val="150000"/>
              </a:lnSpc>
              <a:buFont typeface="Arial" pitchFamily="34" charset="0"/>
              <a:buChar char="•"/>
            </a:pPr>
            <a:r>
              <a:rPr lang="en-US" dirty="0" smtClean="0"/>
              <a:t>Separate </a:t>
            </a:r>
            <a:r>
              <a:rPr lang="en-US" dirty="0"/>
              <a:t>into groups of five. </a:t>
            </a:r>
            <a:endParaRPr lang="en-US" dirty="0" smtClean="0"/>
          </a:p>
          <a:p>
            <a:pPr marL="344488" indent="-225425">
              <a:lnSpc>
                <a:spcPct val="150000"/>
              </a:lnSpc>
              <a:buFont typeface="Arial" pitchFamily="34" charset="0"/>
              <a:buChar char="•"/>
            </a:pPr>
            <a:r>
              <a:rPr lang="en-US" dirty="0" smtClean="0"/>
              <a:t>Read </a:t>
            </a:r>
            <a:r>
              <a:rPr lang="en-US" dirty="0"/>
              <a:t>quickly </a:t>
            </a:r>
            <a:r>
              <a:rPr lang="en-US" b="1" dirty="0"/>
              <a:t>Proverbs Chapters 15 – 18.</a:t>
            </a:r>
            <a:r>
              <a:rPr lang="en-US" dirty="0"/>
              <a:t> </a:t>
            </a:r>
            <a:endParaRPr lang="en-US" dirty="0" smtClean="0"/>
          </a:p>
          <a:p>
            <a:pPr marL="344488" indent="-225425">
              <a:buFont typeface="Arial" pitchFamily="34" charset="0"/>
              <a:buChar char="•"/>
            </a:pPr>
            <a:r>
              <a:rPr lang="en-US" dirty="0" smtClean="0"/>
              <a:t>Make </a:t>
            </a:r>
            <a:r>
              <a:rPr lang="en-US" dirty="0"/>
              <a:t>a list of communication principles you discover in these chapters.  Share these principles with your group.</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19</a:t>
            </a:fld>
            <a:endParaRPr lang="en-US"/>
          </a:p>
        </p:txBody>
      </p:sp>
    </p:spTree>
    <p:extLst>
      <p:ext uri="{BB962C8B-B14F-4D97-AF65-F5344CB8AC3E}">
        <p14:creationId xmlns:p14="http://schemas.microsoft.com/office/powerpoint/2010/main" val="1981208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Introduction</a:t>
            </a:r>
          </a:p>
          <a:p>
            <a:endParaRPr lang="en-US" dirty="0"/>
          </a:p>
          <a:p>
            <a:r>
              <a:rPr lang="en-US" sz="1200" b="1" kern="1200" dirty="0" smtClean="0">
                <a:solidFill>
                  <a:schemeClr val="tx1"/>
                </a:solidFill>
                <a:effectLst/>
                <a:latin typeface="+mn-lt"/>
                <a:ea typeface="+mn-ea"/>
                <a:cs typeface="+mn-cs"/>
              </a:rPr>
              <a:t>“Wherefore, my beloved brethren, let every man be swift to hear, slow to speak, slow to wrath.” James 1:19 KJV</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“My dear brothers and sisters, take note of this: Everyone should be quick to listen, slow to speak, and slow to become angry . . .”James 1:19 TNIV</a:t>
            </a:r>
            <a:endParaRPr lang="en-US" sz="1200" kern="1200" dirty="0" smtClean="0">
              <a:solidFill>
                <a:schemeClr val="tx1"/>
              </a:solidFill>
              <a:effectLst/>
              <a:latin typeface="+mn-lt"/>
              <a:ea typeface="+mn-ea"/>
              <a:cs typeface="+mn-cs"/>
            </a:endParaRPr>
          </a:p>
          <a:p>
            <a:endParaRPr lang="en-US" dirty="0" smtClean="0"/>
          </a:p>
          <a:p>
            <a:r>
              <a:rPr lang="en-US" dirty="0" smtClean="0"/>
              <a:t>Clear </a:t>
            </a:r>
            <a:r>
              <a:rPr lang="en-US" dirty="0"/>
              <a:t>communication takes place when the message conveyed is understood in the way intended by the speaker. Effective communication involves the mutual sharing of information, knowledge and feelings in such a way that the relationship can undergo growth. Communication can be either effective or ineffective.  We tend to refer to communication as “good” or “poor.”</a:t>
            </a:r>
          </a:p>
          <a:p>
            <a:r>
              <a:rPr lang="en-US" dirty="0"/>
              <a:t> </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2</a:t>
            </a:fld>
            <a:endParaRPr lang="en-US"/>
          </a:p>
        </p:txBody>
      </p:sp>
    </p:spTree>
    <p:extLst>
      <p:ext uri="{BB962C8B-B14F-4D97-AF65-F5344CB8AC3E}">
        <p14:creationId xmlns:p14="http://schemas.microsoft.com/office/powerpoint/2010/main" val="1527622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327025"/>
            <a:ext cx="3892550" cy="2919413"/>
          </a:xfrm>
        </p:spPr>
      </p:sp>
      <p:sp>
        <p:nvSpPr>
          <p:cNvPr id="3" name="Notes Placeholder 2"/>
          <p:cNvSpPr>
            <a:spLocks noGrp="1"/>
          </p:cNvSpPr>
          <p:nvPr>
            <p:ph type="body" idx="1"/>
          </p:nvPr>
        </p:nvSpPr>
        <p:spPr>
          <a:xfrm>
            <a:off x="685800" y="3352056"/>
            <a:ext cx="5486400" cy="4183380"/>
          </a:xfrm>
        </p:spPr>
        <p:txBody>
          <a:bodyPr>
            <a:noAutofit/>
          </a:bodyPr>
          <a:lstStyle/>
          <a:p>
            <a:pPr lvl="0"/>
            <a:r>
              <a:rPr lang="en-US" b="1" dirty="0" smtClean="0"/>
              <a:t>III. Communicating </a:t>
            </a:r>
            <a:r>
              <a:rPr lang="en-US" b="1" dirty="0"/>
              <a:t>in difficult situations</a:t>
            </a:r>
            <a:endParaRPr lang="en-US" dirty="0"/>
          </a:p>
          <a:p>
            <a:endParaRPr lang="en-US" b="1" dirty="0" smtClean="0"/>
          </a:p>
          <a:p>
            <a:r>
              <a:rPr lang="en-US" b="1" dirty="0" smtClean="0"/>
              <a:t>“</a:t>
            </a:r>
            <a:r>
              <a:rPr lang="en-US" b="1" dirty="0"/>
              <a:t>Come, now, let us reason together,” </a:t>
            </a:r>
            <a:r>
              <a:rPr lang="en-US" b="1" dirty="0" err="1"/>
              <a:t>saith</a:t>
            </a:r>
            <a:r>
              <a:rPr lang="en-US" b="1" dirty="0"/>
              <a:t> the Lord. Isaiah 1:18.</a:t>
            </a:r>
            <a:endParaRPr lang="en-US" dirty="0"/>
          </a:p>
          <a:p>
            <a:r>
              <a:rPr lang="en-US" b="1" dirty="0"/>
              <a:t> </a:t>
            </a:r>
            <a:endParaRPr lang="en-US" dirty="0"/>
          </a:p>
          <a:p>
            <a:pPr lvl="0"/>
            <a:r>
              <a:rPr lang="en-US" b="1" dirty="0"/>
              <a:t> </a:t>
            </a:r>
            <a:r>
              <a:rPr lang="en-US" b="1" dirty="0" smtClean="0"/>
              <a:t>A. CONFLICT</a:t>
            </a:r>
            <a:endParaRPr lang="en-US" b="1" dirty="0" smtClean="0"/>
          </a:p>
          <a:p>
            <a:pPr lvl="0"/>
            <a:endParaRPr lang="en-US" dirty="0"/>
          </a:p>
          <a:p>
            <a:r>
              <a:rPr lang="en-US" dirty="0"/>
              <a:t>A conflict is “a situation in which two or more human beings desire goals which they perceive as being attainable by one or the other but not by both.”  (</a:t>
            </a:r>
            <a:r>
              <a:rPr lang="en-US" dirty="0" err="1"/>
              <a:t>McSwain</a:t>
            </a:r>
            <a:r>
              <a:rPr lang="en-US" dirty="0"/>
              <a:t>. </a:t>
            </a:r>
            <a:r>
              <a:rPr lang="en-US" i="1" dirty="0"/>
              <a:t>Conflict Ministry in the Church</a:t>
            </a:r>
            <a:r>
              <a:rPr lang="en-US" dirty="0"/>
              <a:t>. p. 25)</a:t>
            </a:r>
            <a:r>
              <a:rPr lang="en-US" b="1" dirty="0"/>
              <a:t>. </a:t>
            </a:r>
            <a:endParaRPr lang="en-US" b="1" dirty="0" smtClean="0"/>
          </a:p>
          <a:p>
            <a:endParaRPr lang="en-US" b="1" dirty="0"/>
          </a:p>
          <a:p>
            <a:r>
              <a:rPr lang="en-US" dirty="0" smtClean="0"/>
              <a:t>In </a:t>
            </a:r>
            <a:r>
              <a:rPr lang="en-US" dirty="0"/>
              <a:t>every relationship, we will make mistakes and so will others. The fact that we are Christians does not rule out the possibility of conflict and disagreements.   Conflict may exist in the home, on the job, and even in the church.  </a:t>
            </a:r>
            <a:endParaRPr lang="en-US" dirty="0" smtClean="0"/>
          </a:p>
          <a:p>
            <a:endParaRPr lang="en-US" dirty="0" smtClean="0"/>
          </a:p>
          <a:p>
            <a:r>
              <a:rPr lang="en-US" b="1" dirty="0" smtClean="0"/>
              <a:t>Following </a:t>
            </a:r>
            <a:r>
              <a:rPr lang="en-US" b="1" dirty="0"/>
              <a:t>are common reasons why conflict can </a:t>
            </a:r>
            <a:r>
              <a:rPr lang="en-US" b="1" dirty="0" smtClean="0"/>
              <a:t>exist:</a:t>
            </a:r>
          </a:p>
          <a:p>
            <a:endParaRPr lang="en-US" dirty="0" smtClean="0"/>
          </a:p>
          <a:p>
            <a:pPr marL="228600" indent="-228600">
              <a:buAutoNum type="arabicPeriod"/>
            </a:pPr>
            <a:r>
              <a:rPr lang="en-US" b="1" dirty="0" smtClean="0"/>
              <a:t>Reasons </a:t>
            </a:r>
            <a:r>
              <a:rPr lang="en-US" b="1" dirty="0"/>
              <a:t>for the inevitability of conflict in </a:t>
            </a:r>
            <a:r>
              <a:rPr lang="en-US" b="1" dirty="0" smtClean="0"/>
              <a:t>relationships</a:t>
            </a:r>
          </a:p>
          <a:p>
            <a:pPr marL="0" indent="0">
              <a:buNone/>
            </a:pPr>
            <a:r>
              <a:rPr lang="en-US" dirty="0"/>
              <a:t>	</a:t>
            </a:r>
          </a:p>
          <a:p>
            <a:pPr marL="344488" lvl="0" indent="-130175">
              <a:buFont typeface="Arial" pitchFamily="34" charset="0"/>
              <a:buChar char="•"/>
            </a:pPr>
            <a:r>
              <a:rPr lang="en-US" dirty="0"/>
              <a:t>Different backgrounds</a:t>
            </a:r>
          </a:p>
          <a:p>
            <a:pPr marL="344488" lvl="0" indent="-130175">
              <a:buFont typeface="Arial" pitchFamily="34" charset="0"/>
              <a:buChar char="•"/>
            </a:pPr>
            <a:r>
              <a:rPr lang="en-US" dirty="0"/>
              <a:t>Lack of information or wrong </a:t>
            </a:r>
            <a:r>
              <a:rPr lang="en-US" dirty="0" smtClean="0"/>
              <a:t>assumptions</a:t>
            </a:r>
            <a:r>
              <a:rPr lang="en-US" baseline="0" dirty="0" smtClean="0"/>
              <a:t> </a:t>
            </a:r>
            <a:r>
              <a:rPr lang="en-US" dirty="0" smtClean="0"/>
              <a:t>(Scott</a:t>
            </a:r>
            <a:r>
              <a:rPr lang="en-US" dirty="0"/>
              <a:t>. </a:t>
            </a:r>
            <a:r>
              <a:rPr lang="en-US" i="1" dirty="0"/>
              <a:t>Disagreements, Disputes, and All-out War. </a:t>
            </a:r>
            <a:r>
              <a:rPr lang="en-US" dirty="0"/>
              <a:t>pp. 24–26</a:t>
            </a:r>
            <a:r>
              <a:rPr lang="en-US" i="1" dirty="0"/>
              <a:t>).</a:t>
            </a:r>
            <a:endParaRPr lang="en-US" dirty="0"/>
          </a:p>
          <a:p>
            <a:pPr marL="344488" lvl="0" indent="-130175">
              <a:buFont typeface="Arial" pitchFamily="34" charset="0"/>
              <a:buChar char="•"/>
            </a:pPr>
            <a:r>
              <a:rPr lang="en-US" dirty="0"/>
              <a:t>Different orientation</a:t>
            </a:r>
          </a:p>
          <a:p>
            <a:pPr marL="344488" lvl="0" indent="-130175">
              <a:buFont typeface="Arial" pitchFamily="34" charset="0"/>
              <a:buChar char="•"/>
            </a:pPr>
            <a:r>
              <a:rPr lang="en-US" dirty="0"/>
              <a:t>Difficult people and personality clashes</a:t>
            </a:r>
          </a:p>
          <a:p>
            <a:pPr marL="344488" lvl="0" indent="-130175">
              <a:buFont typeface="Arial" pitchFamily="34" charset="0"/>
              <a:buChar char="•"/>
            </a:pPr>
            <a:r>
              <a:rPr lang="en-US" dirty="0"/>
              <a:t>Different past experiences</a:t>
            </a:r>
          </a:p>
          <a:p>
            <a:pPr marL="344488" lvl="0" indent="-130175">
              <a:buFont typeface="Arial" pitchFamily="34" charset="0"/>
              <a:buChar char="•"/>
            </a:pPr>
            <a:r>
              <a:rPr lang="en-US" dirty="0"/>
              <a:t>Different genders</a:t>
            </a:r>
          </a:p>
          <a:p>
            <a:pPr marL="344488" lvl="0" indent="-130175">
              <a:buFont typeface="Arial" pitchFamily="34" charset="0"/>
              <a:buChar char="•"/>
            </a:pPr>
            <a:r>
              <a:rPr lang="en-US" dirty="0"/>
              <a:t>Lack of trust.  </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20</a:t>
            </a:fld>
            <a:endParaRPr lang="en-US"/>
          </a:p>
        </p:txBody>
      </p:sp>
    </p:spTree>
    <p:extLst>
      <p:ext uri="{BB962C8B-B14F-4D97-AF65-F5344CB8AC3E}">
        <p14:creationId xmlns:p14="http://schemas.microsoft.com/office/powerpoint/2010/main" val="207026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328613"/>
            <a:ext cx="2324100" cy="1743075"/>
          </a:xfrm>
        </p:spPr>
      </p:sp>
      <p:sp>
        <p:nvSpPr>
          <p:cNvPr id="3" name="Notes Placeholder 2"/>
          <p:cNvSpPr>
            <a:spLocks noGrp="1"/>
          </p:cNvSpPr>
          <p:nvPr>
            <p:ph type="body" idx="1"/>
          </p:nvPr>
        </p:nvSpPr>
        <p:spPr>
          <a:xfrm>
            <a:off x="685800" y="2232332"/>
            <a:ext cx="5486400" cy="6588732"/>
          </a:xfrm>
        </p:spPr>
        <p:txBody>
          <a:bodyPr>
            <a:noAutofit/>
          </a:bodyPr>
          <a:lstStyle/>
          <a:p>
            <a:pPr lvl="0">
              <a:lnSpc>
                <a:spcPct val="110000"/>
              </a:lnSpc>
            </a:pPr>
            <a:r>
              <a:rPr lang="en-US" b="1" dirty="0" smtClean="0"/>
              <a:t>2. Strategies </a:t>
            </a:r>
            <a:r>
              <a:rPr lang="en-US" b="1" dirty="0"/>
              <a:t>for communicating during conflict:  </a:t>
            </a:r>
            <a:endParaRPr lang="en-US" b="1" dirty="0" smtClean="0"/>
          </a:p>
          <a:p>
            <a:pPr lvl="0">
              <a:lnSpc>
                <a:spcPct val="110000"/>
              </a:lnSpc>
            </a:pPr>
            <a:endParaRPr lang="en-US" b="1" dirty="0" smtClean="0"/>
          </a:p>
          <a:p>
            <a:pPr marL="119063" lvl="0" indent="-119063">
              <a:lnSpc>
                <a:spcPct val="110000"/>
              </a:lnSpc>
              <a:buFont typeface="Arial" pitchFamily="34" charset="0"/>
              <a:buChar char="•"/>
            </a:pPr>
            <a:r>
              <a:rPr lang="en-US" b="1" dirty="0"/>
              <a:t>Draw on your spiritual resources.</a:t>
            </a:r>
            <a:endParaRPr lang="en-US" b="1" dirty="0" smtClean="0"/>
          </a:p>
          <a:p>
            <a:pPr marL="119063" lvl="0" indent="-119063">
              <a:lnSpc>
                <a:spcPct val="110000"/>
              </a:lnSpc>
              <a:buFont typeface="Arial" pitchFamily="34" charset="0"/>
              <a:buChar char="•"/>
            </a:pPr>
            <a:r>
              <a:rPr lang="en-US" b="1" dirty="0"/>
              <a:t>Don’t judge the other person(s) too quickly or too harshly.</a:t>
            </a:r>
            <a:endParaRPr lang="en-US" b="1" dirty="0" smtClean="0"/>
          </a:p>
          <a:p>
            <a:pPr marL="119063" lvl="0" indent="-119063">
              <a:lnSpc>
                <a:spcPct val="110000"/>
              </a:lnSpc>
              <a:buFont typeface="Arial" pitchFamily="34" charset="0"/>
              <a:buChar char="•"/>
            </a:pPr>
            <a:r>
              <a:rPr lang="en-US" b="1" dirty="0"/>
              <a:t>Be patient under pressure. “When a storm of persecution and cruelty unexpectedly bursts upon you, the Lord did not suffer you to be overwhelmed . . . When railing accusations and taunts more cruel than spears and arrows have fallen upon you, the influence of the Spirit of God upon your heart has led you to speak calmly, dispassionately.” </a:t>
            </a:r>
            <a:r>
              <a:rPr lang="en-US" b="1" dirty="0" smtClean="0"/>
              <a:t>(Ellen G. White. </a:t>
            </a:r>
            <a:r>
              <a:rPr lang="en-US" b="1" i="1" dirty="0"/>
              <a:t>Testimonies for the Church, </a:t>
            </a:r>
            <a:r>
              <a:rPr lang="en-US" b="1" dirty="0"/>
              <a:t>Vol.2.</a:t>
            </a:r>
            <a:r>
              <a:rPr lang="en-US" b="1" i="1" dirty="0"/>
              <a:t> p.</a:t>
            </a:r>
            <a:r>
              <a:rPr lang="en-US" b="1" dirty="0"/>
              <a:t>270).</a:t>
            </a:r>
            <a:endParaRPr lang="en-US" b="1" dirty="0" smtClean="0"/>
          </a:p>
          <a:p>
            <a:pPr marL="119063" lvl="0" indent="-119063">
              <a:lnSpc>
                <a:spcPct val="110000"/>
              </a:lnSpc>
              <a:buFont typeface="Arial" pitchFamily="34" charset="0"/>
              <a:buChar char="•"/>
            </a:pPr>
            <a:r>
              <a:rPr lang="en-US" b="1" dirty="0"/>
              <a:t>Be mature even when others behave childishly.</a:t>
            </a:r>
            <a:endParaRPr lang="en-US" b="1" dirty="0" smtClean="0"/>
          </a:p>
          <a:p>
            <a:pPr marL="119063" lvl="0" indent="-119063">
              <a:lnSpc>
                <a:spcPct val="110000"/>
              </a:lnSpc>
              <a:buFont typeface="Arial" pitchFamily="34" charset="0"/>
              <a:buChar char="•"/>
            </a:pPr>
            <a:r>
              <a:rPr lang="en-US" b="1" dirty="0"/>
              <a:t>Be professional in all your dealings with colleagues, subordinates, or supervisors.</a:t>
            </a:r>
            <a:endParaRPr lang="en-US" b="1" dirty="0" smtClean="0"/>
          </a:p>
          <a:p>
            <a:pPr marL="119063" lvl="0" indent="-119063">
              <a:lnSpc>
                <a:spcPct val="110000"/>
              </a:lnSpc>
              <a:buFont typeface="Arial" pitchFamily="34" charset="0"/>
              <a:buChar char="•"/>
            </a:pPr>
            <a:r>
              <a:rPr lang="en-US" b="1" dirty="0"/>
              <a:t>Don’t let others dictate your behavior by responding in kind. </a:t>
            </a:r>
            <a:endParaRPr lang="en-US" b="1" dirty="0" smtClean="0"/>
          </a:p>
          <a:p>
            <a:pPr lvl="0">
              <a:lnSpc>
                <a:spcPct val="110000"/>
              </a:lnSpc>
            </a:pPr>
            <a:endParaRPr lang="en-US" b="1" dirty="0" smtClean="0"/>
          </a:p>
          <a:p>
            <a:pPr>
              <a:lnSpc>
                <a:spcPct val="110000"/>
              </a:lnSpc>
            </a:pPr>
            <a:r>
              <a:rPr lang="en-US" dirty="0"/>
              <a:t>“If impatient words are spoken to you, never reply in the same spirit. Remember that ‘a soft answer </a:t>
            </a:r>
            <a:r>
              <a:rPr lang="en-US" dirty="0" err="1"/>
              <a:t>turneth</a:t>
            </a:r>
            <a:r>
              <a:rPr lang="en-US" dirty="0"/>
              <a:t> away wrath.’ Proverbs 15:1. And there is wonderful power in silence. Words spoken in reply to one who is angry sometimes serve only to exasperate. But anger met with silence, in a tender, forbearing spirit, quickly dies away.” </a:t>
            </a:r>
            <a:r>
              <a:rPr lang="en-US" dirty="0" smtClean="0"/>
              <a:t>(Ellen G. White. </a:t>
            </a:r>
            <a:r>
              <a:rPr lang="en-US" i="1" dirty="0"/>
              <a:t>The Ministry of Healing.  </a:t>
            </a:r>
            <a:r>
              <a:rPr lang="en-US" dirty="0"/>
              <a:t>p</a:t>
            </a:r>
            <a:r>
              <a:rPr lang="en-US" i="1" dirty="0"/>
              <a:t>. </a:t>
            </a:r>
            <a:r>
              <a:rPr lang="en-US" dirty="0"/>
              <a:t>486</a:t>
            </a:r>
            <a:r>
              <a:rPr lang="en-US" dirty="0" smtClean="0"/>
              <a:t>).</a:t>
            </a:r>
          </a:p>
          <a:p>
            <a:pPr>
              <a:lnSpc>
                <a:spcPct val="110000"/>
              </a:lnSpc>
            </a:pPr>
            <a:endParaRPr lang="en-US" dirty="0"/>
          </a:p>
          <a:p>
            <a:pPr marL="119063" lvl="1" indent="-119063">
              <a:lnSpc>
                <a:spcPct val="110000"/>
              </a:lnSpc>
              <a:buFont typeface="Arial" pitchFamily="34" charset="0"/>
              <a:buChar char="•"/>
            </a:pPr>
            <a:r>
              <a:rPr lang="en-US" dirty="0"/>
              <a:t>Be respectful even to the ill- mannered.</a:t>
            </a:r>
            <a:endParaRPr lang="en-US" dirty="0" smtClean="0"/>
          </a:p>
          <a:p>
            <a:pPr marL="119063" lvl="1" indent="-119063">
              <a:lnSpc>
                <a:spcPct val="110000"/>
              </a:lnSpc>
              <a:buFont typeface="Arial" pitchFamily="34" charset="0"/>
              <a:buChar char="•"/>
            </a:pPr>
            <a:r>
              <a:rPr lang="en-US" dirty="0"/>
              <a:t>Be ready to admit your mistakes and to forgive the mistakes of others. </a:t>
            </a:r>
            <a:endParaRPr lang="en-US" dirty="0" smtClean="0"/>
          </a:p>
          <a:p>
            <a:pPr marL="119063" lvl="1" indent="-119063">
              <a:lnSpc>
                <a:spcPct val="110000"/>
              </a:lnSpc>
              <a:buFont typeface="Arial" pitchFamily="34" charset="0"/>
              <a:buChar char="•"/>
            </a:pPr>
            <a:r>
              <a:rPr lang="en-US" dirty="0"/>
              <a:t>Be quick to apologize. “Therefore confess your sins to each other and pray for each other.”  (James 5:16).</a:t>
            </a:r>
            <a:endParaRPr lang="en-US" dirty="0" smtClean="0"/>
          </a:p>
          <a:p>
            <a:pPr marL="119063" lvl="0" indent="-119063">
              <a:lnSpc>
                <a:spcPct val="110000"/>
              </a:lnSpc>
              <a:buFont typeface="Arial" pitchFamily="34" charset="0"/>
              <a:buChar char="•"/>
            </a:pPr>
            <a:r>
              <a:rPr lang="en-US" dirty="0"/>
              <a:t>Be ready to forgive. “Then Peter came to Him and said, ‘Lord, how often shall my brother sin against me, and I forgive him? Up to seven times?’ Jesus said to him, ‘I do not say to you, up to seven times, but up to seventy times seven.’”  (Matthew 18:21-22).</a:t>
            </a:r>
            <a:endParaRPr lang="en-US" dirty="0" smtClean="0"/>
          </a:p>
          <a:p>
            <a:pPr marL="119063" lvl="0" indent="-119063">
              <a:lnSpc>
                <a:spcPct val="110000"/>
              </a:lnSpc>
              <a:buFont typeface="Arial" pitchFamily="34" charset="0"/>
              <a:buChar char="•"/>
            </a:pPr>
            <a:r>
              <a:rPr lang="en-US" dirty="0"/>
              <a:t>Listen.</a:t>
            </a:r>
            <a:endParaRPr lang="en-US" dirty="0" smtClean="0"/>
          </a:p>
          <a:p>
            <a:pPr marL="119063" lvl="0" indent="-119063">
              <a:lnSpc>
                <a:spcPct val="110000"/>
              </a:lnSpc>
              <a:buFont typeface="Arial" pitchFamily="34" charset="0"/>
              <a:buChar char="•"/>
            </a:pPr>
            <a:r>
              <a:rPr lang="en-US" dirty="0"/>
              <a:t>Think before you respond or comment.</a:t>
            </a:r>
            <a:endParaRPr lang="en-US" dirty="0" smtClean="0"/>
          </a:p>
          <a:p>
            <a:pPr>
              <a:lnSpc>
                <a:spcPct val="110000"/>
              </a:lnSpc>
            </a:pP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21</a:t>
            </a:fld>
            <a:endParaRPr lang="en-US"/>
          </a:p>
        </p:txBody>
      </p:sp>
    </p:spTree>
    <p:extLst>
      <p:ext uri="{BB962C8B-B14F-4D97-AF65-F5344CB8AC3E}">
        <p14:creationId xmlns:p14="http://schemas.microsoft.com/office/powerpoint/2010/main" val="1691449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rmAutofit/>
          </a:bodyPr>
          <a:lstStyle/>
          <a:p>
            <a:pPr lvl="0"/>
            <a:r>
              <a:rPr lang="en-US" b="1" dirty="0" smtClean="0"/>
              <a:t>3. Steps </a:t>
            </a:r>
            <a:r>
              <a:rPr lang="en-US" b="1" dirty="0"/>
              <a:t>in settling </a:t>
            </a:r>
            <a:r>
              <a:rPr lang="en-US" b="1" dirty="0" smtClean="0"/>
              <a:t>conflict</a:t>
            </a:r>
          </a:p>
          <a:p>
            <a:pPr lvl="0"/>
            <a:endParaRPr lang="en-US" dirty="0" smtClean="0"/>
          </a:p>
          <a:p>
            <a:r>
              <a:rPr lang="en-US" dirty="0"/>
              <a:t>There is hardly anyone who welcomes the challenge of conflict or trying to settle conflict. However, remember, “You can get through to most people, even on difficult subjects, by first listening to their side of the issue and then, in a low-key but firm manner, insisting that they at least listen to your side of things.”  (Nichols. </a:t>
            </a:r>
            <a:r>
              <a:rPr lang="en-US" i="1" dirty="0"/>
              <a:t>The Lost Art of Listening, </a:t>
            </a:r>
            <a:r>
              <a:rPr lang="en-US" dirty="0"/>
              <a:t>p. 132).</a:t>
            </a:r>
          </a:p>
          <a:p>
            <a:r>
              <a:rPr lang="en-US" dirty="0"/>
              <a:t> </a:t>
            </a:r>
          </a:p>
          <a:p>
            <a:r>
              <a:rPr lang="en-US" b="1" dirty="0"/>
              <a:t>Try these steps for settling conflict:  </a:t>
            </a:r>
            <a:endParaRPr lang="en-US" b="1" dirty="0" smtClean="0"/>
          </a:p>
          <a:p>
            <a:r>
              <a:rPr lang="en-US" dirty="0" smtClean="0"/>
              <a:t> </a:t>
            </a:r>
            <a:endParaRPr lang="en-US" dirty="0"/>
          </a:p>
          <a:p>
            <a:pPr marL="344488" lvl="0" indent="-119063">
              <a:buFont typeface="Arial" pitchFamily="34" charset="0"/>
              <a:buChar char="•"/>
            </a:pPr>
            <a:r>
              <a:rPr lang="en-US" dirty="0"/>
              <a:t>Admit that there is a conflict. Conflicts do not go away by denying they exist or by ignoring them.</a:t>
            </a:r>
            <a:endParaRPr lang="en-US" dirty="0" smtClean="0"/>
          </a:p>
          <a:p>
            <a:pPr marL="344488" lvl="0" indent="-119063">
              <a:buFont typeface="Arial" pitchFamily="34" charset="0"/>
              <a:buChar char="•"/>
            </a:pPr>
            <a:r>
              <a:rPr lang="en-US" dirty="0"/>
              <a:t>Identify who has the need. The person who has the need is the one who is bothered by the situation. Address the situation instead of internalizing the hurt.</a:t>
            </a:r>
            <a:endParaRPr lang="en-US" dirty="0" smtClean="0"/>
          </a:p>
          <a:p>
            <a:pPr marL="344488" lvl="0" indent="-119063">
              <a:buFont typeface="Arial" pitchFamily="34" charset="0"/>
              <a:buChar char="•"/>
            </a:pPr>
            <a:r>
              <a:rPr lang="en-US" dirty="0"/>
              <a:t>Brainstorm to find as many solutions as possible. Just write the list of possible solutions without processing them.</a:t>
            </a:r>
            <a:endParaRPr lang="en-US" dirty="0" smtClean="0"/>
          </a:p>
          <a:p>
            <a:pPr marL="344488" lvl="0" indent="-119063">
              <a:buFont typeface="Arial" pitchFamily="34" charset="0"/>
              <a:buChar char="•"/>
            </a:pPr>
            <a:r>
              <a:rPr lang="en-US" dirty="0"/>
              <a:t>Discuss the possible solutions and pick the best one.</a:t>
            </a:r>
            <a:endParaRPr lang="en-US" dirty="0" smtClean="0"/>
          </a:p>
          <a:p>
            <a:pPr marL="344488" lvl="0" indent="-119063">
              <a:buFont typeface="Arial" pitchFamily="34" charset="0"/>
              <a:buChar char="•"/>
            </a:pPr>
            <a:r>
              <a:rPr lang="en-US" dirty="0"/>
              <a:t>Follow through with the solution you and the other person(s) have chosen.</a:t>
            </a:r>
            <a:endParaRPr lang="en-US" dirty="0" smtClean="0"/>
          </a:p>
          <a:p>
            <a:pPr marL="344488" lvl="0" indent="-119063">
              <a:buFont typeface="Arial" pitchFamily="34" charset="0"/>
              <a:buChar char="•"/>
            </a:pPr>
            <a:r>
              <a:rPr lang="en-US" dirty="0"/>
              <a:t>Reassess to see if the solution is working. (If the solution is </a:t>
            </a:r>
            <a:r>
              <a:rPr lang="en-US" b="1" dirty="0"/>
              <a:t>not</a:t>
            </a:r>
            <a:r>
              <a:rPr lang="en-US" dirty="0"/>
              <a:t> working, try another solution</a:t>
            </a:r>
            <a:r>
              <a:rPr lang="en-US" dirty="0" smtClean="0"/>
              <a:t>).</a:t>
            </a:r>
          </a:p>
          <a:p>
            <a:pPr marL="225425" lvl="0" indent="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BB27DAE3-DD0E-43A0-87E2-824CEFA62BC0}" type="slidenum">
              <a:rPr lang="en-US" smtClean="0"/>
              <a:pPr/>
              <a:t>22</a:t>
            </a:fld>
            <a:endParaRPr lang="en-US"/>
          </a:p>
        </p:txBody>
      </p:sp>
    </p:spTree>
    <p:extLst>
      <p:ext uri="{BB962C8B-B14F-4D97-AF65-F5344CB8AC3E}">
        <p14:creationId xmlns:p14="http://schemas.microsoft.com/office/powerpoint/2010/main" val="2032454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lvl="0" indent="0">
              <a:buFont typeface="Arial" pitchFamily="34" charset="0"/>
              <a:buNone/>
            </a:pPr>
            <a:r>
              <a:rPr lang="en-US" dirty="0" smtClean="0"/>
              <a:t>“Perfection of Christian character can be obtained only through labor, conflict and self-denial. God . . . brings us into positions which are the most trying, to reveal what is in our hearts. To further the development of Christian graces He will place us in circumstances which will demand increased exertion on our part to keep our faith in lively exercise.”  (Ellen G. White. </a:t>
            </a:r>
            <a:r>
              <a:rPr lang="en-US" i="1" dirty="0" smtClean="0"/>
              <a:t>Our High Calling, </a:t>
            </a:r>
            <a:r>
              <a:rPr lang="en-US" dirty="0" smtClean="0"/>
              <a:t>p. 313).</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23</a:t>
            </a:fld>
            <a:endParaRPr lang="en-US"/>
          </a:p>
        </p:txBody>
      </p:sp>
    </p:spTree>
    <p:extLst>
      <p:ext uri="{BB962C8B-B14F-4D97-AF65-F5344CB8AC3E}">
        <p14:creationId xmlns:p14="http://schemas.microsoft.com/office/powerpoint/2010/main" val="472214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rmAutofit/>
          </a:bodyPr>
          <a:lstStyle/>
          <a:p>
            <a:r>
              <a:rPr lang="en-US" b="1" dirty="0" smtClean="0"/>
              <a:t> B. CONFRONTATION </a:t>
            </a:r>
          </a:p>
          <a:p>
            <a:r>
              <a:rPr lang="en-US" dirty="0" smtClean="0"/>
              <a:t>    </a:t>
            </a:r>
            <a:endParaRPr lang="en-US" dirty="0"/>
          </a:p>
          <a:p>
            <a:r>
              <a:rPr lang="en-US" dirty="0"/>
              <a:t>Sometimes there is the need to confront a person who has greatly contributed to problems in a relationship. Or there are times when a simple and apparently benign conversation turns into a crucial one. In the book </a:t>
            </a:r>
            <a:r>
              <a:rPr lang="en-US" i="1" dirty="0"/>
              <a:t>Crucial Conversations</a:t>
            </a:r>
            <a:r>
              <a:rPr lang="en-US" dirty="0"/>
              <a:t>, the authors</a:t>
            </a:r>
            <a:r>
              <a:rPr lang="en-US" i="1" dirty="0"/>
              <a:t> </a:t>
            </a:r>
            <a:r>
              <a:rPr lang="en-US" dirty="0"/>
              <a:t>advise that it is important to recognize when the conversation becomes crucial.  We may find that we are experiencing physical signals (Perhaps we feel a tightening of the stomach muscles). We may feel emotional or behavioral tensions (anger, fear, raising the voice or glaring at the person).</a:t>
            </a:r>
          </a:p>
          <a:p>
            <a:r>
              <a:rPr lang="en-US" dirty="0"/>
              <a:t> </a:t>
            </a:r>
          </a:p>
          <a:p>
            <a:r>
              <a:rPr lang="en-US" dirty="0" smtClean="0"/>
              <a:t>When </a:t>
            </a:r>
            <a:r>
              <a:rPr lang="en-US" dirty="0"/>
              <a:t>we have a confrontation, we must remember that the apostle Paul urges us to speak the truth in love. (Ephesians 4:15.) </a:t>
            </a:r>
            <a:endParaRPr lang="en-US" dirty="0" smtClean="0"/>
          </a:p>
          <a:p>
            <a:endParaRPr lang="en-US" dirty="0"/>
          </a:p>
          <a:p>
            <a:r>
              <a:rPr lang="en-US" b="1" dirty="0" smtClean="0"/>
              <a:t>Here </a:t>
            </a:r>
            <a:r>
              <a:rPr lang="en-US" b="1" dirty="0"/>
              <a:t>are some tips when involved in a confrontation</a:t>
            </a:r>
            <a:r>
              <a:rPr lang="en-US" b="1" dirty="0" smtClean="0"/>
              <a:t>:</a:t>
            </a:r>
          </a:p>
          <a:p>
            <a:endParaRPr lang="en-US" b="1" dirty="0"/>
          </a:p>
          <a:p>
            <a:pPr marL="344488" lvl="0" indent="-119063">
              <a:buFont typeface="Arial" pitchFamily="34" charset="0"/>
              <a:buChar char="•"/>
            </a:pPr>
            <a:r>
              <a:rPr lang="en-US" dirty="0"/>
              <a:t>Study the situation carefully.</a:t>
            </a:r>
            <a:endParaRPr lang="en-US" dirty="0" smtClean="0"/>
          </a:p>
          <a:p>
            <a:pPr marL="344488" lvl="0" indent="-119063">
              <a:buFont typeface="Arial" pitchFamily="34" charset="0"/>
              <a:buChar char="•"/>
            </a:pPr>
            <a:r>
              <a:rPr lang="en-US" dirty="0"/>
              <a:t>Pray for wisdom.</a:t>
            </a:r>
            <a:endParaRPr lang="en-US" dirty="0" smtClean="0"/>
          </a:p>
          <a:p>
            <a:pPr marL="344488" lvl="0" indent="-119063">
              <a:buFont typeface="Arial" pitchFamily="34" charset="0"/>
              <a:buChar char="•"/>
            </a:pPr>
            <a:r>
              <a:rPr lang="en-US" dirty="0"/>
              <a:t>Begin with a statement of affirmation. (“There are a number of things I admire about you. However, something has happened recently that threatens our relationship. I feel compelled to discuss it with you. Can we talk about this now?”)</a:t>
            </a:r>
            <a:endParaRPr lang="en-US" dirty="0" smtClean="0"/>
          </a:p>
          <a:p>
            <a:pPr marL="344488" lvl="0" indent="-119063">
              <a:buFont typeface="Arial" pitchFamily="34" charset="0"/>
              <a:buChar char="•"/>
            </a:pPr>
            <a:r>
              <a:rPr lang="en-US" dirty="0"/>
              <a:t>State the issue clearly. State facts without being judgmental.</a:t>
            </a:r>
            <a:endParaRPr lang="en-US" dirty="0" smtClean="0"/>
          </a:p>
          <a:p>
            <a:pPr marL="344488" lvl="0" indent="-119063">
              <a:buFont typeface="Arial" pitchFamily="34" charset="0"/>
              <a:buChar char="•"/>
            </a:pPr>
            <a:r>
              <a:rPr lang="en-US" dirty="0"/>
              <a:t>Use a calm voice.</a:t>
            </a:r>
            <a:endParaRPr lang="en-US" dirty="0" smtClean="0"/>
          </a:p>
          <a:p>
            <a:pPr marL="344488" lvl="0" indent="-119063">
              <a:buFont typeface="Arial" pitchFamily="34" charset="0"/>
              <a:buChar char="•"/>
            </a:pPr>
            <a:r>
              <a:rPr lang="en-US" dirty="0"/>
              <a:t>Do not make accusations.</a:t>
            </a:r>
            <a:endParaRPr lang="en-US" dirty="0" smtClean="0"/>
          </a:p>
          <a:p>
            <a:pPr marL="344488" lvl="0" indent="-119063">
              <a:buFont typeface="Arial" pitchFamily="34" charset="0"/>
              <a:buChar char="•"/>
            </a:pPr>
            <a:r>
              <a:rPr lang="en-US" dirty="0"/>
              <a:t>Choose your words with care.</a:t>
            </a:r>
            <a:endParaRPr lang="en-US" dirty="0" smtClean="0"/>
          </a:p>
          <a:p>
            <a:pPr marL="344488" lvl="0" indent="-119063">
              <a:buFont typeface="Arial" pitchFamily="34" charset="0"/>
              <a:buChar char="•"/>
            </a:pPr>
            <a:r>
              <a:rPr lang="en-US" dirty="0"/>
              <a:t>Be respectful and exercise self -control.</a:t>
            </a:r>
            <a:endParaRPr lang="en-US" dirty="0" smtClean="0"/>
          </a:p>
          <a:p>
            <a:pPr marL="344488" lvl="0" indent="-119063">
              <a:buFont typeface="Arial" pitchFamily="34" charset="0"/>
              <a:buChar char="•"/>
            </a:pPr>
            <a:r>
              <a:rPr lang="en-US" dirty="0"/>
              <a:t>Walk away from a situation that becomes too heated. Your safety is important. (“I am sorry that things are beginning to get out of control.  How about if we pause this conversation now and resume discussion at another time?”)</a:t>
            </a:r>
            <a:endParaRPr lang="en-US" dirty="0" smtClean="0"/>
          </a:p>
          <a:p>
            <a:pPr marL="344488" lvl="0" indent="-119063">
              <a:buFont typeface="Arial" pitchFamily="34" charset="0"/>
              <a:buChar char="•"/>
            </a:pPr>
            <a:r>
              <a:rPr lang="en-US" dirty="0"/>
              <a:t>Use “I” messages.</a:t>
            </a:r>
            <a:endParaRPr lang="en-US" dirty="0" smtClean="0"/>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24</a:t>
            </a:fld>
            <a:endParaRPr lang="en-US"/>
          </a:p>
        </p:txBody>
      </p:sp>
    </p:spTree>
    <p:extLst>
      <p:ext uri="{BB962C8B-B14F-4D97-AF65-F5344CB8AC3E}">
        <p14:creationId xmlns:p14="http://schemas.microsoft.com/office/powerpoint/2010/main" val="217927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C. CRISIS</a:t>
            </a:r>
          </a:p>
          <a:p>
            <a:r>
              <a:rPr lang="en-US" dirty="0"/>
              <a:t> </a:t>
            </a:r>
            <a:endParaRPr lang="en-US" dirty="0" smtClean="0"/>
          </a:p>
          <a:p>
            <a:r>
              <a:rPr lang="en-US" b="1" dirty="0"/>
              <a:t>“Bear ye one another’s burdens.” Galatians 6:22</a:t>
            </a:r>
            <a:endParaRPr lang="en-US" dirty="0" smtClean="0"/>
          </a:p>
          <a:p>
            <a:pPr hangingPunct="0"/>
            <a:r>
              <a:rPr lang="en-US" dirty="0"/>
              <a:t> </a:t>
            </a:r>
          </a:p>
          <a:p>
            <a:r>
              <a:rPr lang="en-US" dirty="0"/>
              <a:t>A crisis is a turn of events, expected or unexpected, that threatens our happiness, our security and our peace of mind. Sometimes our health suffers during a crisis. Everyone at one time or another will face a crisis. Care and tact in communicating with persons in crisis are important skills.</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25</a:t>
            </a:fld>
            <a:endParaRPr lang="en-US"/>
          </a:p>
        </p:txBody>
      </p:sp>
    </p:spTree>
    <p:extLst>
      <p:ext uri="{BB962C8B-B14F-4D97-AF65-F5344CB8AC3E}">
        <p14:creationId xmlns:p14="http://schemas.microsoft.com/office/powerpoint/2010/main" val="590335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Autofit/>
          </a:bodyPr>
          <a:lstStyle/>
          <a:p>
            <a:pPr lvl="0">
              <a:lnSpc>
                <a:spcPct val="110000"/>
              </a:lnSpc>
            </a:pPr>
            <a:r>
              <a:rPr lang="en-US" dirty="0" smtClean="0"/>
              <a:t>A. Things </a:t>
            </a:r>
            <a:r>
              <a:rPr lang="en-US" b="1" dirty="0"/>
              <a:t>not</a:t>
            </a:r>
            <a:r>
              <a:rPr lang="en-US" dirty="0"/>
              <a:t> to say/do when communicating with the </a:t>
            </a:r>
            <a:r>
              <a:rPr lang="en-US" b="1" dirty="0"/>
              <a:t>bereaved</a:t>
            </a:r>
            <a:r>
              <a:rPr lang="en-US" b="1" dirty="0" smtClean="0"/>
              <a:t>:</a:t>
            </a:r>
          </a:p>
          <a:p>
            <a:pPr lvl="0">
              <a:lnSpc>
                <a:spcPct val="110000"/>
              </a:lnSpc>
            </a:pPr>
            <a:endParaRPr lang="en-US" dirty="0" smtClean="0"/>
          </a:p>
          <a:p>
            <a:pPr marL="344488" lvl="0" indent="-119063" hangingPunct="0">
              <a:lnSpc>
                <a:spcPct val="110000"/>
              </a:lnSpc>
              <a:buFont typeface="Arial" pitchFamily="34" charset="0"/>
              <a:buChar char="•"/>
            </a:pPr>
            <a:r>
              <a:rPr lang="en-US" dirty="0"/>
              <a:t>Don’t try to cheer up the person prematurely.  Avoid remarks like, “His sickness was really hard for you.  Now you can go on with your life.”  Or, “Well, now as a Christian, you can pick up the pieces and move on.”</a:t>
            </a:r>
            <a:endParaRPr lang="en-US" dirty="0" smtClean="0"/>
          </a:p>
          <a:p>
            <a:pPr marL="344488" lvl="0" indent="-119063" hangingPunct="0">
              <a:lnSpc>
                <a:spcPct val="110000"/>
              </a:lnSpc>
              <a:buFont typeface="Arial" pitchFamily="34" charset="0"/>
              <a:buChar char="•"/>
            </a:pPr>
            <a:r>
              <a:rPr lang="en-US" dirty="0"/>
              <a:t>Don’t question or pry into the deceased’s assets, financial position or the details of the illness, unless the relatives initiate this kind of discussion.</a:t>
            </a:r>
            <a:endParaRPr lang="en-US" dirty="0" smtClean="0"/>
          </a:p>
          <a:p>
            <a:pPr marL="344488" lvl="0" indent="-119063" hangingPunct="0">
              <a:lnSpc>
                <a:spcPct val="110000"/>
              </a:lnSpc>
              <a:buFont typeface="Arial" pitchFamily="34" charset="0"/>
              <a:buChar char="•"/>
            </a:pPr>
            <a:r>
              <a:rPr lang="en-US" dirty="0"/>
              <a:t>Don’t attempt to evaluate the deceased’s relationship with God. Do not say things like, “If only he/she had made a commitment to the Lord, we would have felt better.”  Remember the thief on the cross?</a:t>
            </a:r>
            <a:endParaRPr lang="en-US" dirty="0" smtClean="0"/>
          </a:p>
          <a:p>
            <a:pPr marL="344488" lvl="0" indent="-119063" hangingPunct="0">
              <a:lnSpc>
                <a:spcPct val="110000"/>
              </a:lnSpc>
              <a:buFont typeface="Arial" pitchFamily="34" charset="0"/>
              <a:buChar char="•"/>
            </a:pPr>
            <a:r>
              <a:rPr lang="en-US" dirty="0"/>
              <a:t>Resist the temptation to sermonize.</a:t>
            </a:r>
            <a:endParaRPr lang="en-US" dirty="0" smtClean="0"/>
          </a:p>
          <a:p>
            <a:pPr marL="344488" lvl="0" indent="-119063" hangingPunct="0">
              <a:lnSpc>
                <a:spcPct val="110000"/>
              </a:lnSpc>
              <a:buFont typeface="Arial" pitchFamily="34" charset="0"/>
              <a:buChar char="•"/>
            </a:pPr>
            <a:r>
              <a:rPr lang="en-US" dirty="0"/>
              <a:t>Refrain from giving false assurance. “You will be up and yourself again in a few weeks.”</a:t>
            </a:r>
            <a:endParaRPr lang="en-US" dirty="0" smtClean="0"/>
          </a:p>
          <a:p>
            <a:pPr marL="344488" lvl="0" indent="-119063" hangingPunct="0">
              <a:lnSpc>
                <a:spcPct val="110000"/>
              </a:lnSpc>
              <a:buFont typeface="Arial" pitchFamily="34" charset="0"/>
              <a:buChar char="•"/>
            </a:pPr>
            <a:r>
              <a:rPr lang="en-US" dirty="0"/>
              <a:t>Don’t struggle to find words.  It is OK to sit there quietly and say nothing. People in distress can be satisfied with just a pat or a hug.</a:t>
            </a:r>
            <a:endParaRPr lang="en-US" dirty="0" smtClean="0"/>
          </a:p>
          <a:p>
            <a:pPr marL="344488" lvl="0" indent="-119063" hangingPunct="0">
              <a:lnSpc>
                <a:spcPct val="110000"/>
              </a:lnSpc>
              <a:buFont typeface="Arial" pitchFamily="34" charset="0"/>
              <a:buChar char="•"/>
            </a:pPr>
            <a:r>
              <a:rPr lang="en-US" dirty="0"/>
              <a:t>If the person expresses anger at God, be patient and understanding. God understands.</a:t>
            </a:r>
            <a:endParaRPr lang="en-US" dirty="0" smtClean="0"/>
          </a:p>
          <a:p>
            <a:pPr marL="344488" lvl="0" indent="-119063" hangingPunct="0">
              <a:lnSpc>
                <a:spcPct val="110000"/>
              </a:lnSpc>
              <a:buFont typeface="Arial" pitchFamily="34" charset="0"/>
              <a:buChar char="•"/>
            </a:pPr>
            <a:r>
              <a:rPr lang="en-US" dirty="0"/>
              <a:t>If the person has had a miscarriage, or has lost a child by death, don’t try to comfort by saying, “Never mind. You are young and soon you will be able to have another baby.”  Or, “Thank God you have ___ more kids.”</a:t>
            </a:r>
            <a:endParaRPr lang="en-US" dirty="0" smtClean="0"/>
          </a:p>
          <a:p>
            <a:pPr marL="344488" indent="-119063" hangingPunct="0">
              <a:lnSpc>
                <a:spcPct val="110000"/>
              </a:lnSpc>
            </a:pPr>
            <a:r>
              <a:rPr lang="en-US" dirty="0"/>
              <a:t> </a:t>
            </a:r>
          </a:p>
          <a:p>
            <a:pPr>
              <a:lnSpc>
                <a:spcPct val="110000"/>
              </a:lnSpc>
            </a:pPr>
            <a:r>
              <a:rPr lang="en-US" dirty="0"/>
              <a:t> </a:t>
            </a:r>
            <a:r>
              <a:rPr lang="en-US" b="1" dirty="0"/>
              <a:t>“A soul filled with the love of Jesus lends to the words, the manners, the looks, hope, courage, and serenity. . . </a:t>
            </a:r>
            <a:r>
              <a:rPr lang="en-US" b="1" dirty="0" smtClean="0"/>
              <a:t>Souls </a:t>
            </a:r>
            <a:r>
              <a:rPr lang="en-US" b="1" dirty="0"/>
              <a:t>ready to faint are strengthened; those struggling against temptation will be fortified and comforted. The words, the expression, the manners throw out a bright ray of sunshine and leave behind them a clear path toward </a:t>
            </a:r>
            <a:r>
              <a:rPr lang="en-US" b="1" dirty="0" smtClean="0"/>
              <a:t>heaven</a:t>
            </a:r>
            <a:r>
              <a:rPr lang="is-IS" b="1" dirty="0" smtClean="0"/>
              <a:t>… </a:t>
            </a:r>
            <a:r>
              <a:rPr lang="en-US" b="1" dirty="0" smtClean="0"/>
              <a:t>Every </a:t>
            </a:r>
            <a:r>
              <a:rPr lang="en-US" b="1" dirty="0"/>
              <a:t>one of us has opportunities of helping others. . . . Words of love, tenderness and charity, sanctify our influence over others.” </a:t>
            </a:r>
            <a:r>
              <a:rPr lang="en-US" b="1" dirty="0" smtClean="0"/>
              <a:t>(Ellen G. White. </a:t>
            </a:r>
            <a:r>
              <a:rPr lang="en-US" b="1" i="1" dirty="0"/>
              <a:t>Our High Calling,</a:t>
            </a:r>
            <a:r>
              <a:rPr lang="en-US" b="1" dirty="0"/>
              <a:t> p</a:t>
            </a:r>
            <a:r>
              <a:rPr lang="en-US" b="1" i="1" dirty="0"/>
              <a:t>.</a:t>
            </a:r>
            <a:r>
              <a:rPr lang="en-US" b="1" dirty="0"/>
              <a:t>175).</a:t>
            </a:r>
          </a:p>
          <a:p>
            <a:pPr>
              <a:lnSpc>
                <a:spcPct val="110000"/>
              </a:lnSpc>
            </a:pP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26</a:t>
            </a:fld>
            <a:endParaRPr lang="en-US"/>
          </a:p>
        </p:txBody>
      </p:sp>
    </p:spTree>
    <p:extLst>
      <p:ext uri="{BB962C8B-B14F-4D97-AF65-F5344CB8AC3E}">
        <p14:creationId xmlns:p14="http://schemas.microsoft.com/office/powerpoint/2010/main" val="513937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401638"/>
            <a:ext cx="2324100" cy="1743075"/>
          </a:xfrm>
        </p:spPr>
      </p:sp>
      <p:sp>
        <p:nvSpPr>
          <p:cNvPr id="3" name="Notes Placeholder 2"/>
          <p:cNvSpPr>
            <a:spLocks noGrp="1"/>
          </p:cNvSpPr>
          <p:nvPr>
            <p:ph type="body" idx="1"/>
          </p:nvPr>
        </p:nvSpPr>
        <p:spPr>
          <a:xfrm>
            <a:off x="685800" y="2378748"/>
            <a:ext cx="5486400" cy="6220422"/>
          </a:xfrm>
        </p:spPr>
        <p:txBody>
          <a:bodyPr>
            <a:noAutofit/>
          </a:bodyPr>
          <a:lstStyle/>
          <a:p>
            <a:pPr lvl="0" hangingPunct="0">
              <a:lnSpc>
                <a:spcPct val="110000"/>
              </a:lnSpc>
            </a:pPr>
            <a:r>
              <a:rPr lang="en-US" dirty="0" smtClean="0"/>
              <a:t>B. Things to say/do when communicating with the </a:t>
            </a:r>
            <a:r>
              <a:rPr lang="en-US" b="1" dirty="0" smtClean="0"/>
              <a:t>bereaved:</a:t>
            </a:r>
          </a:p>
          <a:p>
            <a:pPr lvl="0" hangingPunct="0">
              <a:lnSpc>
                <a:spcPct val="110000"/>
              </a:lnSpc>
            </a:pPr>
            <a:endParaRPr lang="en-US" dirty="0"/>
          </a:p>
          <a:p>
            <a:pPr marL="344488" lvl="0" indent="-119063" hangingPunct="0">
              <a:lnSpc>
                <a:spcPct val="110000"/>
              </a:lnSpc>
              <a:buFont typeface="Arial" pitchFamily="34" charset="0"/>
              <a:buChar char="•"/>
            </a:pPr>
            <a:r>
              <a:rPr lang="en-US" dirty="0"/>
              <a:t>Begin where the bereaved is, and not where you think they ought to be now.</a:t>
            </a:r>
          </a:p>
          <a:p>
            <a:pPr marL="344488" lvl="0" indent="-119063" hangingPunct="0">
              <a:lnSpc>
                <a:spcPct val="110000"/>
              </a:lnSpc>
              <a:buFont typeface="Arial" pitchFamily="34" charset="0"/>
              <a:buChar char="•"/>
            </a:pPr>
            <a:r>
              <a:rPr lang="en-US" dirty="0"/>
              <a:t>Try to understand and help the bereaved express their feelings: “I know you are a strong person; but if I were in your shoes, I would be screaming too.”</a:t>
            </a:r>
            <a:endParaRPr lang="en-US" dirty="0" smtClean="0"/>
          </a:p>
          <a:p>
            <a:pPr marL="344488" lvl="0" indent="-119063" hangingPunct="0">
              <a:lnSpc>
                <a:spcPct val="110000"/>
              </a:lnSpc>
              <a:buFont typeface="Arial" pitchFamily="34" charset="0"/>
              <a:buChar char="•"/>
            </a:pPr>
            <a:r>
              <a:rPr lang="en-US" dirty="0"/>
              <a:t>Empathize with the person.  Feel his/her pain.</a:t>
            </a:r>
            <a:endParaRPr lang="en-US" dirty="0" smtClean="0"/>
          </a:p>
          <a:p>
            <a:pPr marL="344488" lvl="0" indent="-119063">
              <a:lnSpc>
                <a:spcPct val="110000"/>
              </a:lnSpc>
              <a:buFont typeface="Arial" pitchFamily="34" charset="0"/>
              <a:buChar char="•"/>
            </a:pPr>
            <a:r>
              <a:rPr lang="en-US" dirty="0"/>
              <a:t>Be sensitive to his/her feelings.</a:t>
            </a:r>
            <a:endParaRPr lang="en-US" dirty="0" smtClean="0"/>
          </a:p>
          <a:p>
            <a:pPr marL="344488" lvl="0" indent="-119063" hangingPunct="0">
              <a:lnSpc>
                <a:spcPct val="110000"/>
              </a:lnSpc>
              <a:buFont typeface="Arial" pitchFamily="34" charset="0"/>
              <a:buChar char="•"/>
            </a:pPr>
            <a:r>
              <a:rPr lang="en-US" dirty="0"/>
              <a:t>Be sure that you yourself have a clear understanding of death, dying, grief, etc.  Reacquaint yourself with the “state of the dead” doctrine.</a:t>
            </a:r>
            <a:endParaRPr lang="en-US" dirty="0" smtClean="0"/>
          </a:p>
          <a:p>
            <a:pPr marL="344488" lvl="0" indent="-119063">
              <a:lnSpc>
                <a:spcPct val="110000"/>
              </a:lnSpc>
              <a:buFont typeface="Arial" pitchFamily="34" charset="0"/>
              <a:buChar char="•"/>
            </a:pPr>
            <a:r>
              <a:rPr lang="en-US" dirty="0"/>
              <a:t>Watch the body language of the bereaved and know when to keep silent.  Remember that silence is sometimes the best eloquence.</a:t>
            </a:r>
            <a:endParaRPr lang="en-US" dirty="0" smtClean="0"/>
          </a:p>
          <a:p>
            <a:pPr marL="344488" lvl="0" indent="-119063" hangingPunct="0">
              <a:lnSpc>
                <a:spcPct val="110000"/>
              </a:lnSpc>
              <a:buFont typeface="Arial" pitchFamily="34" charset="0"/>
              <a:buChar char="•"/>
            </a:pPr>
            <a:r>
              <a:rPr lang="en-US" dirty="0"/>
              <a:t>Practice some key comments in private, so you will have an idea of some things you could say: </a:t>
            </a:r>
            <a:endParaRPr lang="en-US" dirty="0" smtClean="0"/>
          </a:p>
          <a:p>
            <a:pPr marL="344488" lvl="0" indent="-119063" hangingPunct="0">
              <a:lnSpc>
                <a:spcPct val="110000"/>
              </a:lnSpc>
              <a:buFont typeface="Arial" pitchFamily="34" charset="0"/>
              <a:buChar char="•"/>
            </a:pPr>
            <a:r>
              <a:rPr lang="en-US" dirty="0"/>
              <a:t>“I am here for you, no matter what happens.”</a:t>
            </a:r>
          </a:p>
          <a:p>
            <a:pPr marL="344488" lvl="0" indent="-119063" hangingPunct="0">
              <a:lnSpc>
                <a:spcPct val="110000"/>
              </a:lnSpc>
              <a:buFont typeface="Arial" pitchFamily="34" charset="0"/>
              <a:buChar char="•"/>
            </a:pPr>
            <a:r>
              <a:rPr lang="en-US" dirty="0"/>
              <a:t>“I cannot fully understand what you are going through, but our heavenly Father does, and I care a lot for you.”</a:t>
            </a:r>
          </a:p>
          <a:p>
            <a:pPr marL="344488" lvl="0" indent="-119063" hangingPunct="0">
              <a:lnSpc>
                <a:spcPct val="110000"/>
              </a:lnSpc>
              <a:buFont typeface="Arial" pitchFamily="34" charset="0"/>
              <a:buChar char="•"/>
            </a:pPr>
            <a:r>
              <a:rPr lang="en-US" dirty="0"/>
              <a:t>“Do not hesitate to call me. I am going to be checking on you.”</a:t>
            </a:r>
          </a:p>
          <a:p>
            <a:pPr marL="344488" lvl="0" indent="-119063" hangingPunct="0">
              <a:lnSpc>
                <a:spcPct val="110000"/>
              </a:lnSpc>
              <a:buFont typeface="Arial" pitchFamily="34" charset="0"/>
              <a:buChar char="•"/>
            </a:pPr>
            <a:r>
              <a:rPr lang="en-US" dirty="0"/>
              <a:t>“I would like to watch the kids for you for a few hours. Please let me know when we can arrange it.”</a:t>
            </a:r>
          </a:p>
          <a:p>
            <a:pPr marL="344488" lvl="0" indent="-119063" hangingPunct="0">
              <a:lnSpc>
                <a:spcPct val="110000"/>
              </a:lnSpc>
              <a:buFont typeface="Arial" pitchFamily="34" charset="0"/>
              <a:buChar char="•"/>
            </a:pPr>
            <a:r>
              <a:rPr lang="en-US" dirty="0"/>
              <a:t>“Satan is such an enemy; but God is in control.  Would you like to talk about it?” </a:t>
            </a:r>
          </a:p>
          <a:p>
            <a:pPr marL="344488" lvl="0" indent="-119063" hangingPunct="0">
              <a:lnSpc>
                <a:spcPct val="110000"/>
              </a:lnSpc>
              <a:buFont typeface="Arial" pitchFamily="34" charset="0"/>
              <a:buChar char="•"/>
            </a:pPr>
            <a:r>
              <a:rPr lang="en-US" dirty="0"/>
              <a:t>Maintain confidence when the bereaved shares sensitive, personal information with you.  You are morally bound to keep it confidential unless he/she talks about plans to harm himself/herself or others.</a:t>
            </a:r>
            <a:endParaRPr lang="en-US" dirty="0" smtClean="0"/>
          </a:p>
          <a:p>
            <a:pPr hangingPunct="0">
              <a:lnSpc>
                <a:spcPct val="110000"/>
              </a:lnSpc>
            </a:pPr>
            <a:r>
              <a:rPr lang="en-US" dirty="0"/>
              <a:t> </a:t>
            </a:r>
          </a:p>
          <a:p>
            <a:pPr>
              <a:lnSpc>
                <a:spcPct val="110000"/>
              </a:lnSpc>
            </a:pPr>
            <a:r>
              <a:rPr lang="en-US" i="1" dirty="0"/>
              <a:t> </a:t>
            </a:r>
            <a:r>
              <a:rPr lang="en-US" dirty="0"/>
              <a:t>“Christ . . .was ever helpful, ever ready to speak words of hope and sympathy to the discouraged and the bereaved. . . .When He met a funeral, He did not pass by indifferently.  Sadness came over his face as He looked upon death, and He wept with the mourners.” </a:t>
            </a:r>
            <a:r>
              <a:rPr lang="en-US" dirty="0" smtClean="0"/>
              <a:t>(Ellen G. White. </a:t>
            </a:r>
            <a:r>
              <a:rPr lang="en-US" i="1" dirty="0"/>
              <a:t>Lift Him Up, </a:t>
            </a:r>
            <a:r>
              <a:rPr lang="en-US" dirty="0"/>
              <a:t>p</a:t>
            </a:r>
            <a:r>
              <a:rPr lang="en-US" i="1" dirty="0"/>
              <a:t>. </a:t>
            </a:r>
            <a:r>
              <a:rPr lang="en-US" dirty="0"/>
              <a:t>90).</a:t>
            </a:r>
          </a:p>
          <a:p>
            <a:pPr>
              <a:lnSpc>
                <a:spcPct val="110000"/>
              </a:lnSpc>
            </a:pP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27</a:t>
            </a:fld>
            <a:endParaRPr lang="en-US"/>
          </a:p>
        </p:txBody>
      </p:sp>
    </p:spTree>
    <p:extLst>
      <p:ext uri="{BB962C8B-B14F-4D97-AF65-F5344CB8AC3E}">
        <p14:creationId xmlns:p14="http://schemas.microsoft.com/office/powerpoint/2010/main" val="1738909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671580"/>
            <a:ext cx="5486400" cy="5927590"/>
          </a:xfrm>
        </p:spPr>
        <p:txBody>
          <a:bodyPr>
            <a:noAutofit/>
          </a:bodyPr>
          <a:lstStyle/>
          <a:p>
            <a:pPr lvl="0" hangingPunct="0">
              <a:lnSpc>
                <a:spcPct val="110000"/>
              </a:lnSpc>
            </a:pPr>
            <a:r>
              <a:rPr lang="en-US" dirty="0" smtClean="0"/>
              <a:t>C. Communicating </a:t>
            </a:r>
            <a:r>
              <a:rPr lang="en-US" dirty="0"/>
              <a:t>with one who has recently been </a:t>
            </a:r>
            <a:r>
              <a:rPr lang="en-US" b="1" dirty="0"/>
              <a:t>divorced</a:t>
            </a:r>
            <a:endParaRPr lang="en-US" dirty="0" smtClean="0"/>
          </a:p>
          <a:p>
            <a:pPr hangingPunct="0">
              <a:lnSpc>
                <a:spcPct val="110000"/>
              </a:lnSpc>
            </a:pPr>
            <a:r>
              <a:rPr lang="en-US" dirty="0"/>
              <a:t> </a:t>
            </a:r>
          </a:p>
          <a:p>
            <a:pPr hangingPunct="0">
              <a:lnSpc>
                <a:spcPct val="110000"/>
              </a:lnSpc>
            </a:pPr>
            <a:r>
              <a:rPr lang="en-US" dirty="0"/>
              <a:t>People who have experienced a divorce usually suffer pain. There are many issues that they have to deal with. They need an understanding ear and some attention. Here are some things that one can say to the person:</a:t>
            </a:r>
          </a:p>
          <a:p>
            <a:pPr marL="344488" lvl="0" indent="-119063" hangingPunct="0">
              <a:lnSpc>
                <a:spcPct val="110000"/>
              </a:lnSpc>
              <a:buFont typeface="Arial" pitchFamily="34" charset="0"/>
              <a:buChar char="•"/>
            </a:pPr>
            <a:r>
              <a:rPr lang="en-US" dirty="0"/>
              <a:t>“I am so sorry that things turned out this way.”</a:t>
            </a:r>
            <a:endParaRPr lang="en-US" dirty="0" smtClean="0"/>
          </a:p>
          <a:p>
            <a:pPr marL="344488" lvl="0" indent="-119063" hangingPunct="0">
              <a:lnSpc>
                <a:spcPct val="110000"/>
              </a:lnSpc>
              <a:buFont typeface="Arial" pitchFamily="34" charset="0"/>
              <a:buChar char="•"/>
            </a:pPr>
            <a:r>
              <a:rPr lang="en-US" dirty="0"/>
              <a:t>“I want to assure you that I will be praying for you.”</a:t>
            </a:r>
            <a:endParaRPr lang="en-US" dirty="0" smtClean="0"/>
          </a:p>
          <a:p>
            <a:pPr marL="344488" lvl="0" indent="-119063" hangingPunct="0">
              <a:lnSpc>
                <a:spcPct val="110000"/>
              </a:lnSpc>
              <a:buFont typeface="Arial" pitchFamily="34" charset="0"/>
              <a:buChar char="•"/>
            </a:pPr>
            <a:r>
              <a:rPr lang="en-US" dirty="0"/>
              <a:t>“I know that you will need some help now that you are taking care of your family alone. When it is convenient for you, I would be happy to discuss ways in which I may be of help to you.”</a:t>
            </a:r>
            <a:endParaRPr lang="en-US" dirty="0" smtClean="0"/>
          </a:p>
          <a:p>
            <a:pPr marL="344488" lvl="0" indent="-119063" hangingPunct="0">
              <a:lnSpc>
                <a:spcPct val="110000"/>
              </a:lnSpc>
              <a:buFont typeface="Arial" pitchFamily="34" charset="0"/>
              <a:buChar char="•"/>
            </a:pPr>
            <a:r>
              <a:rPr lang="en-US" dirty="0"/>
              <a:t>“I will be checking on you regularly”</a:t>
            </a:r>
            <a:endParaRPr lang="en-US" dirty="0" smtClean="0"/>
          </a:p>
          <a:p>
            <a:pPr marL="344488" lvl="0" indent="-119063" hangingPunct="0">
              <a:lnSpc>
                <a:spcPct val="110000"/>
              </a:lnSpc>
              <a:buFont typeface="Arial" pitchFamily="34" charset="0"/>
              <a:buChar char="•"/>
            </a:pPr>
            <a:r>
              <a:rPr lang="en-US" dirty="0"/>
              <a:t>“Here is a Bible verse I think will give you comfort.”</a:t>
            </a:r>
            <a:endParaRPr lang="en-US" dirty="0" smtClean="0"/>
          </a:p>
          <a:p>
            <a:pPr hangingPunct="0">
              <a:lnSpc>
                <a:spcPct val="110000"/>
              </a:lnSpc>
            </a:pPr>
            <a:r>
              <a:rPr lang="en-US" dirty="0"/>
              <a:t> </a:t>
            </a:r>
          </a:p>
          <a:p>
            <a:pPr hangingPunct="0">
              <a:lnSpc>
                <a:spcPct val="110000"/>
              </a:lnSpc>
            </a:pPr>
            <a:r>
              <a:rPr lang="en-US" dirty="0" smtClean="0"/>
              <a:t>It </a:t>
            </a:r>
            <a:r>
              <a:rPr lang="en-US" dirty="0"/>
              <a:t>is important to maintain contact with those who are experiencing divorce, and to avoid taking sides, no matter what we may think we “know.” They are suffering loss, insecurity and a lack of social confidence.  They often feel like failures and are ashamed to face the world and even their friends. The “freedom” they anticipated is not as real as they had hoped for. It is in times like these that friendships and Christian caring should be available. It is crucial that we never repeat gossip or even supposed “facts” about those experiencing this trauma.</a:t>
            </a:r>
          </a:p>
          <a:p>
            <a:pPr hangingPunct="0">
              <a:lnSpc>
                <a:spcPct val="110000"/>
              </a:lnSpc>
            </a:pPr>
            <a:r>
              <a:rPr lang="en-US" dirty="0"/>
              <a:t> </a:t>
            </a:r>
          </a:p>
          <a:p>
            <a:pPr>
              <a:lnSpc>
                <a:spcPct val="110000"/>
              </a:lnSpc>
            </a:pPr>
            <a:r>
              <a:rPr lang="en-US" b="1" dirty="0"/>
              <a:t>“Mercy is an attribute that the human agent may share with God. . . . Mercy is kind, pitiful. Mercy is a manifestation of divine love and is shown by those who, identified with God, serve Him by reflecting the light of heaven upon the pathway of their fellow creatures. . . . Christians, in dealing with one another, are to be controlled by principles of mercy and love. They are to improve every opportunity for helping fellow beings in distress.” </a:t>
            </a:r>
            <a:r>
              <a:rPr lang="en-US" b="1" dirty="0" smtClean="0"/>
              <a:t>(Ellen G. White. </a:t>
            </a:r>
            <a:r>
              <a:rPr lang="en-US" b="1" i="1" dirty="0"/>
              <a:t>In Heavenly Places, </a:t>
            </a:r>
            <a:r>
              <a:rPr lang="en-US" b="1" dirty="0"/>
              <a:t>p. 238</a:t>
            </a:r>
            <a:r>
              <a:rPr lang="en-US" b="1" dirty="0" smtClean="0"/>
              <a:t>).</a:t>
            </a:r>
            <a:endParaRPr lang="en-US" b="1"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28</a:t>
            </a:fld>
            <a:endParaRPr lang="en-US"/>
          </a:p>
        </p:txBody>
      </p:sp>
    </p:spTree>
    <p:extLst>
      <p:ext uri="{BB962C8B-B14F-4D97-AF65-F5344CB8AC3E}">
        <p14:creationId xmlns:p14="http://schemas.microsoft.com/office/powerpoint/2010/main" val="1815209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200000"/>
              </a:lnSpc>
            </a:pPr>
            <a:r>
              <a:rPr lang="en-US" b="1" dirty="0" smtClean="0"/>
              <a:t>Group Activity # </a:t>
            </a:r>
            <a:r>
              <a:rPr lang="en-US" b="1" dirty="0" smtClean="0"/>
              <a:t>2</a:t>
            </a:r>
          </a:p>
          <a:p>
            <a:pPr>
              <a:lnSpc>
                <a:spcPct val="200000"/>
              </a:lnSpc>
            </a:pPr>
            <a:endParaRPr lang="en-US" b="1" dirty="0" smtClean="0"/>
          </a:p>
          <a:p>
            <a:pPr marL="344488" indent="-119063">
              <a:lnSpc>
                <a:spcPct val="200000"/>
              </a:lnSpc>
              <a:buFont typeface="Arial" pitchFamily="34" charset="0"/>
              <a:buChar char="•"/>
            </a:pPr>
            <a:r>
              <a:rPr lang="en-US" dirty="0" smtClean="0"/>
              <a:t>Divide into groups.</a:t>
            </a:r>
          </a:p>
          <a:p>
            <a:pPr marL="344488" indent="-119063">
              <a:lnSpc>
                <a:spcPct val="200000"/>
              </a:lnSpc>
              <a:buFont typeface="Arial" pitchFamily="34" charset="0"/>
              <a:buChar char="•"/>
            </a:pPr>
            <a:r>
              <a:rPr lang="en-US" dirty="0" smtClean="0"/>
              <a:t>Choose one of the scenarios in your handout.</a:t>
            </a:r>
          </a:p>
          <a:p>
            <a:pPr marL="344488" indent="-119063">
              <a:lnSpc>
                <a:spcPct val="200000"/>
              </a:lnSpc>
              <a:buFont typeface="Arial" pitchFamily="34" charset="0"/>
              <a:buChar char="•"/>
            </a:pPr>
            <a:r>
              <a:rPr lang="en-US" dirty="0" smtClean="0"/>
              <a:t>Discuss how you would handle the situation.</a:t>
            </a:r>
          </a:p>
          <a:p>
            <a:pPr marL="344488" indent="-119063">
              <a:lnSpc>
                <a:spcPct val="200000"/>
              </a:lnSpc>
              <a:buFont typeface="Arial" pitchFamily="34" charset="0"/>
              <a:buChar char="•"/>
            </a:pPr>
            <a:r>
              <a:rPr lang="en-US" dirty="0" smtClean="0"/>
              <a:t>Be prepared to role play using the principles just presented.</a:t>
            </a:r>
          </a:p>
          <a:p>
            <a:pPr marL="344488" indent="-119063">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29</a:t>
            </a:fld>
            <a:endParaRPr lang="en-US"/>
          </a:p>
        </p:txBody>
      </p:sp>
    </p:spTree>
    <p:extLst>
      <p:ext uri="{BB962C8B-B14F-4D97-AF65-F5344CB8AC3E}">
        <p14:creationId xmlns:p14="http://schemas.microsoft.com/office/powerpoint/2010/main" val="733450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b="1" dirty="0" smtClean="0"/>
              <a:t>I. Components </a:t>
            </a:r>
            <a:r>
              <a:rPr lang="en-US" b="1" dirty="0"/>
              <a:t>of Communication</a:t>
            </a:r>
            <a:endParaRPr lang="en-US" dirty="0" smtClean="0"/>
          </a:p>
          <a:p>
            <a:r>
              <a:rPr lang="en-US" b="1" dirty="0"/>
              <a:t> </a:t>
            </a:r>
            <a:endParaRPr lang="en-US" dirty="0"/>
          </a:p>
          <a:p>
            <a:pPr lvl="0"/>
            <a:r>
              <a:rPr lang="en-US" b="1" dirty="0" smtClean="0"/>
              <a:t>A. THE </a:t>
            </a:r>
            <a:r>
              <a:rPr lang="en-US" b="1" dirty="0"/>
              <a:t>MAJOR COMPONENTS OF COMMUNICATION ARE THE FOLLOWING: </a:t>
            </a:r>
            <a:endParaRPr lang="en-US" b="1" dirty="0" smtClean="0"/>
          </a:p>
          <a:p>
            <a:r>
              <a:rPr lang="en-US" dirty="0"/>
              <a:t>  </a:t>
            </a:r>
          </a:p>
          <a:p>
            <a:pPr marL="171450" lvl="0" indent="-171450">
              <a:buFont typeface="Arial" charset="0"/>
              <a:buChar char="•"/>
            </a:pPr>
            <a:r>
              <a:rPr lang="en-US" dirty="0"/>
              <a:t>Sender (the one who transmits the thought)</a:t>
            </a:r>
            <a:endParaRPr lang="en-US" dirty="0" smtClean="0"/>
          </a:p>
          <a:p>
            <a:pPr marL="171450" lvl="0" indent="-171450">
              <a:buFont typeface="Arial" charset="0"/>
              <a:buChar char="•"/>
            </a:pPr>
            <a:r>
              <a:rPr lang="en-US" dirty="0"/>
              <a:t>Message (the thought intended to be transmitted)</a:t>
            </a:r>
            <a:endParaRPr lang="en-US" dirty="0" smtClean="0"/>
          </a:p>
          <a:p>
            <a:pPr marL="171450" lvl="0" indent="-171450">
              <a:buFont typeface="Arial" charset="0"/>
              <a:buChar char="•"/>
            </a:pPr>
            <a:r>
              <a:rPr lang="en-US" dirty="0"/>
              <a:t>Channel (phone, mail, face to face)</a:t>
            </a:r>
            <a:endParaRPr lang="en-US" dirty="0" smtClean="0"/>
          </a:p>
          <a:p>
            <a:pPr marL="171450" lvl="0" indent="-171450">
              <a:buFont typeface="Arial" charset="0"/>
              <a:buChar char="•"/>
            </a:pPr>
            <a:r>
              <a:rPr lang="en-US" dirty="0"/>
              <a:t>Receiver (the person to whom the message/thought is sent)</a:t>
            </a:r>
            <a:endParaRPr lang="en-US" dirty="0" smtClean="0"/>
          </a:p>
          <a:p>
            <a:pPr marL="171450" lvl="0" indent="-171450">
              <a:buFont typeface="Arial" charset="0"/>
              <a:buChar char="•"/>
            </a:pPr>
            <a:r>
              <a:rPr lang="en-US" dirty="0"/>
              <a:t>Feedback (action taken, the response of the receiver, anger, acceptance, the resulting state of the relationship, growth/decline of the relationship)</a:t>
            </a:r>
            <a:endParaRPr lang="en-US" dirty="0" smtClean="0"/>
          </a:p>
          <a:p>
            <a:endParaRPr lang="en-US" dirty="0" smtClean="0"/>
          </a:p>
          <a:p>
            <a:r>
              <a:rPr lang="en-US" dirty="0" smtClean="0"/>
              <a:t>These </a:t>
            </a:r>
            <a:r>
              <a:rPr lang="en-US" dirty="0"/>
              <a:t>components are essential to communication; and flaws in any of them can result in poor communication. </a:t>
            </a:r>
          </a:p>
          <a:p>
            <a:r>
              <a:rPr lang="en-US" dirty="0"/>
              <a:t> </a:t>
            </a:r>
          </a:p>
          <a:p>
            <a:r>
              <a:rPr lang="en-US" dirty="0"/>
              <a:t>“Communication occurs in verbal and non-verbal form, but the goal in either case is to convey understanding.  . . . When a person has an idea or message to share, an </a:t>
            </a:r>
            <a:r>
              <a:rPr lang="en-US" i="1" dirty="0"/>
              <a:t>encoding </a:t>
            </a:r>
            <a:r>
              <a:rPr lang="en-US" dirty="0"/>
              <a:t>procedure is begun. It involves taking the idea you have and putting it into words and/or gestures so that your partner can see or hear your idea. Once your message is received, a </a:t>
            </a:r>
            <a:r>
              <a:rPr lang="en-US" i="1" dirty="0"/>
              <a:t>decoding</a:t>
            </a:r>
            <a:r>
              <a:rPr lang="en-US" dirty="0"/>
              <a:t> procedure is initiated giving substance to the message. This encoding and decoding process, if left to stand alone without some form of clarification, will almost always result in misunderstanding and a breakdown in the communication process.”    (Lima, </a:t>
            </a:r>
            <a:r>
              <a:rPr lang="en-US" i="1" dirty="0"/>
              <a:t>The Love Workbook. A Guide to Happiness in your Personal Relationships</a:t>
            </a:r>
            <a:r>
              <a:rPr lang="en-US" dirty="0"/>
              <a:t>. pp. 55, 56).</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3</a:t>
            </a:fld>
            <a:endParaRPr lang="en-US"/>
          </a:p>
        </p:txBody>
      </p:sp>
    </p:spTree>
    <p:extLst>
      <p:ext uri="{BB962C8B-B14F-4D97-AF65-F5344CB8AC3E}">
        <p14:creationId xmlns:p14="http://schemas.microsoft.com/office/powerpoint/2010/main" val="1312630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rmAutofit lnSpcReduction="10000"/>
          </a:bodyPr>
          <a:lstStyle/>
          <a:p>
            <a:pPr lvl="0"/>
            <a:r>
              <a:rPr lang="en-US" b="1" dirty="0" smtClean="0"/>
              <a:t>D. COMMUNICATING </a:t>
            </a:r>
            <a:r>
              <a:rPr lang="en-US" b="1" dirty="0"/>
              <a:t>WITH MALES </a:t>
            </a:r>
          </a:p>
          <a:p>
            <a:pPr hangingPunct="0"/>
            <a:r>
              <a:rPr lang="en-US" dirty="0"/>
              <a:t>     </a:t>
            </a:r>
          </a:p>
          <a:p>
            <a:pPr hangingPunct="0"/>
            <a:r>
              <a:rPr lang="en-US" dirty="0"/>
              <a:t>Communicating with males involves different dynamics than communicating with females. This is, of course, because of gender differences. While we naturally accept that males and females are different, we are likely to overlook that there are definite differences in their communication styles. Being aware of the male communication style may contribute to successful communication.</a:t>
            </a:r>
          </a:p>
          <a:p>
            <a:pPr hangingPunct="0"/>
            <a:r>
              <a:rPr lang="en-US" dirty="0"/>
              <a:t> </a:t>
            </a:r>
          </a:p>
          <a:p>
            <a:pPr hangingPunct="0"/>
            <a:r>
              <a:rPr lang="en-US" b="1" dirty="0"/>
              <a:t>1. </a:t>
            </a:r>
            <a:r>
              <a:rPr lang="en-US" b="1" dirty="0" smtClean="0"/>
              <a:t> The </a:t>
            </a:r>
            <a:r>
              <a:rPr lang="en-US" b="1" dirty="0"/>
              <a:t>popular topics of conversation are different</a:t>
            </a:r>
            <a:r>
              <a:rPr lang="en-US" dirty="0"/>
              <a:t>. Women prefer to talk about their families, their feelings, fashion, etc. Women tend to express their ideas in terms of feeling. Men are bound to facts.   Men enjoy conversations about sports, cars, money, their jobs, and politics.</a:t>
            </a:r>
          </a:p>
          <a:p>
            <a:pPr hangingPunct="0"/>
            <a:r>
              <a:rPr lang="en-US" dirty="0"/>
              <a:t> </a:t>
            </a:r>
          </a:p>
          <a:p>
            <a:pPr lvl="0" hangingPunct="0"/>
            <a:r>
              <a:rPr lang="en-US" b="1" dirty="0" smtClean="0"/>
              <a:t>2. Men </a:t>
            </a:r>
            <a:r>
              <a:rPr lang="en-US" b="1" dirty="0"/>
              <a:t>are generally more concise</a:t>
            </a:r>
            <a:r>
              <a:rPr lang="en-US" dirty="0"/>
              <a:t> </a:t>
            </a:r>
            <a:r>
              <a:rPr lang="en-US" b="1" dirty="0"/>
              <a:t>than women</a:t>
            </a:r>
            <a:r>
              <a:rPr lang="en-US" dirty="0"/>
              <a:t>.  Women often tend to use more words. In discussions with men, women need to remember this. Although men may engage in lengthy conversations in committees, these same men are impatient if a woman gives multiple details when making a point. The secret to a woman’s communication with males is for her to be clear, direct, confident, relevant and factual. </a:t>
            </a:r>
          </a:p>
          <a:p>
            <a:pPr hangingPunct="0"/>
            <a:r>
              <a:rPr lang="en-US" dirty="0"/>
              <a:t> </a:t>
            </a:r>
          </a:p>
          <a:p>
            <a:pPr lvl="0" hangingPunct="0"/>
            <a:r>
              <a:rPr lang="en-US" b="1" dirty="0" smtClean="0"/>
              <a:t>3. Men </a:t>
            </a:r>
            <a:r>
              <a:rPr lang="en-US" b="1" dirty="0"/>
              <a:t>are clinical in their communication</a:t>
            </a:r>
            <a:r>
              <a:rPr lang="en-US" dirty="0"/>
              <a:t>. A man has facts and figures on his communication agenda.  He looks at the facts, checks the figures and directs his eyes to the bottom line. Women may consider emotions and the personal.</a:t>
            </a:r>
          </a:p>
          <a:p>
            <a:pPr hangingPunct="0"/>
            <a:r>
              <a:rPr lang="en-US" dirty="0"/>
              <a:t> </a:t>
            </a:r>
          </a:p>
          <a:p>
            <a:pPr lvl="0" hangingPunct="0"/>
            <a:r>
              <a:rPr lang="en-US" b="1" dirty="0" smtClean="0"/>
              <a:t>4. Men </a:t>
            </a:r>
            <a:r>
              <a:rPr lang="en-US" b="1" dirty="0"/>
              <a:t>and women have different approaches to problem solving.  </a:t>
            </a:r>
            <a:r>
              <a:rPr lang="en-US" dirty="0"/>
              <a:t>While men withdraw into solitude in order to solve problems, women prefer to talk and share their problems</a:t>
            </a:r>
            <a:r>
              <a:rPr lang="en-US" dirty="0" smtClean="0"/>
              <a:t>.</a:t>
            </a:r>
          </a:p>
          <a:p>
            <a:pPr lvl="0" hangingPunct="0"/>
            <a:endParaRPr lang="en-US" dirty="0"/>
          </a:p>
          <a:p>
            <a:pPr hangingPunct="0"/>
            <a:r>
              <a:rPr lang="en-US" dirty="0"/>
              <a:t>A study by </a:t>
            </a:r>
            <a:r>
              <a:rPr lang="en-US" dirty="0" smtClean="0"/>
              <a:t>Dr.</a:t>
            </a:r>
            <a:r>
              <a:rPr lang="en-US" baseline="0" dirty="0" smtClean="0"/>
              <a:t> </a:t>
            </a:r>
            <a:r>
              <a:rPr lang="en-US" dirty="0" err="1" smtClean="0"/>
              <a:t>Cheris</a:t>
            </a:r>
            <a:r>
              <a:rPr lang="en-US" dirty="0" smtClean="0"/>
              <a:t> </a:t>
            </a:r>
            <a:r>
              <a:rPr lang="en-US" dirty="0" err="1"/>
              <a:t>Kramarae</a:t>
            </a:r>
            <a:r>
              <a:rPr lang="en-US" dirty="0"/>
              <a:t> of the University of Illinois illustrates that “male speech” was characterized by both sexes as being more forceful, dominating, boasting, blunt, authoritarian, and to the point than female speech, which was perceived as friendlier, gentler, faster, more emotional, and more enthusiastic. Both genders felt it [women’s speech] tended to focus on more trivial topics than men’s speech.  (Glass. </a:t>
            </a:r>
            <a:r>
              <a:rPr lang="en-US" i="1" dirty="0"/>
              <a:t>He Says, She Says, </a:t>
            </a:r>
            <a:r>
              <a:rPr lang="en-US" dirty="0"/>
              <a:t>p. 74).</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30</a:t>
            </a:fld>
            <a:endParaRPr lang="en-US"/>
          </a:p>
        </p:txBody>
      </p:sp>
    </p:spTree>
    <p:extLst>
      <p:ext uri="{BB962C8B-B14F-4D97-AF65-F5344CB8AC3E}">
        <p14:creationId xmlns:p14="http://schemas.microsoft.com/office/powerpoint/2010/main" val="1487053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hangingPunct="0"/>
            <a:r>
              <a:rPr lang="en-US" b="1" dirty="0" smtClean="0"/>
              <a:t>E. INAPPROPRIATE </a:t>
            </a:r>
            <a:r>
              <a:rPr lang="en-US" b="1" dirty="0"/>
              <a:t>SPEECH</a:t>
            </a:r>
          </a:p>
          <a:p>
            <a:endParaRPr lang="en-US" b="1" dirty="0" smtClean="0"/>
          </a:p>
          <a:p>
            <a:r>
              <a:rPr lang="en-US" dirty="0" smtClean="0"/>
              <a:t>Women</a:t>
            </a:r>
            <a:r>
              <a:rPr lang="en-US" dirty="0"/>
              <a:t>, in communication with males, must maintain decorum and decency. Inappropriate remarks and allusions to one’s body, or any other reference that implies sexual harassment should be abruptly halted by the female. Mutual respect must be the ground rule</a:t>
            </a:r>
            <a:r>
              <a:rPr lang="en-US" dirty="0" smtClean="0"/>
              <a:t>.</a:t>
            </a:r>
          </a:p>
          <a:p>
            <a:endParaRPr lang="en-US" dirty="0"/>
          </a:p>
          <a:p>
            <a:r>
              <a:rPr lang="en-US" dirty="0" smtClean="0"/>
              <a:t> </a:t>
            </a:r>
            <a:r>
              <a:rPr lang="en-US" b="1" dirty="0"/>
              <a:t>“There was no circumstance that Jesus met daily that could rob Him of His self-possession . . . He never overstepped the bounds of decorum.” </a:t>
            </a:r>
            <a:r>
              <a:rPr lang="en-US" b="1" dirty="0" smtClean="0"/>
              <a:t>(Ellen G. White.</a:t>
            </a:r>
            <a:r>
              <a:rPr lang="en-US" b="1" i="1" dirty="0" smtClean="0"/>
              <a:t> </a:t>
            </a:r>
            <a:r>
              <a:rPr lang="en-US" b="1" i="1" dirty="0"/>
              <a:t>Lift Him Up, </a:t>
            </a:r>
            <a:r>
              <a:rPr lang="en-US" b="1" dirty="0"/>
              <a:t>p. 167).</a:t>
            </a:r>
          </a:p>
          <a:p>
            <a:endParaRPr lang="en-US" b="1"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31</a:t>
            </a:fld>
            <a:endParaRPr lang="en-US"/>
          </a:p>
        </p:txBody>
      </p:sp>
    </p:spTree>
    <p:extLst>
      <p:ext uri="{BB962C8B-B14F-4D97-AF65-F5344CB8AC3E}">
        <p14:creationId xmlns:p14="http://schemas.microsoft.com/office/powerpoint/2010/main" val="980356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IV. Communicating </a:t>
            </a:r>
            <a:r>
              <a:rPr lang="en-US" b="1" dirty="0"/>
              <a:t>with God</a:t>
            </a:r>
            <a:r>
              <a:rPr lang="en-US" dirty="0"/>
              <a:t>  </a:t>
            </a:r>
            <a:endParaRPr lang="en-US" dirty="0" smtClean="0"/>
          </a:p>
          <a:p>
            <a:pPr hangingPunct="0"/>
            <a:r>
              <a:rPr lang="en-US" dirty="0"/>
              <a:t> </a:t>
            </a:r>
          </a:p>
          <a:p>
            <a:pPr hangingPunct="0"/>
            <a:r>
              <a:rPr lang="en-US" b="1" dirty="0"/>
              <a:t>“O God, thou art my God; early will I seek Thee.” Psalm 63:1. </a:t>
            </a:r>
            <a:endParaRPr lang="en-US" dirty="0"/>
          </a:p>
          <a:p>
            <a:pPr hangingPunct="0"/>
            <a:r>
              <a:rPr lang="en-US" dirty="0"/>
              <a:t> </a:t>
            </a:r>
          </a:p>
          <a:p>
            <a:pPr hangingPunct="0"/>
            <a:r>
              <a:rPr lang="en-US" dirty="0"/>
              <a:t>An interest in spiritual things is a gift that God intends women to use to minister to themselves and to others. This gift can be developed through communing with God.  This is what a woman’s devotional life is all about.  Every woman needs to have a devotional life.  This is a most effective way of communicating with God. There are many advantages to this kind of communication:</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32</a:t>
            </a:fld>
            <a:endParaRPr lang="en-US"/>
          </a:p>
        </p:txBody>
      </p:sp>
    </p:spTree>
    <p:extLst>
      <p:ext uri="{BB962C8B-B14F-4D97-AF65-F5344CB8AC3E}">
        <p14:creationId xmlns:p14="http://schemas.microsoft.com/office/powerpoint/2010/main" val="932862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3463" y="474663"/>
            <a:ext cx="2324100" cy="1743075"/>
          </a:xfrm>
        </p:spPr>
      </p:sp>
      <p:sp>
        <p:nvSpPr>
          <p:cNvPr id="3" name="Notes Placeholder 2"/>
          <p:cNvSpPr>
            <a:spLocks noGrp="1"/>
          </p:cNvSpPr>
          <p:nvPr>
            <p:ph type="body" idx="1"/>
          </p:nvPr>
        </p:nvSpPr>
        <p:spPr>
          <a:xfrm>
            <a:off x="685800" y="2451956"/>
            <a:ext cx="5486400" cy="6515524"/>
          </a:xfrm>
        </p:spPr>
        <p:txBody>
          <a:bodyPr>
            <a:normAutofit lnSpcReduction="10000"/>
          </a:bodyPr>
          <a:lstStyle/>
          <a:p>
            <a:pPr lvl="0"/>
            <a:r>
              <a:rPr lang="en-US" b="1" dirty="0" smtClean="0"/>
              <a:t>A. Benefits of communicating with God</a:t>
            </a:r>
          </a:p>
          <a:p>
            <a:endParaRPr lang="en-US" b="0" dirty="0"/>
          </a:p>
          <a:p>
            <a:pPr marL="228600" indent="-228600">
              <a:buFont typeface="+mj-lt"/>
              <a:buAutoNum type="arabicPeriod"/>
            </a:pPr>
            <a:r>
              <a:rPr lang="en-US" b="1" dirty="0" smtClean="0"/>
              <a:t>Wisdom </a:t>
            </a:r>
            <a:r>
              <a:rPr lang="en-US" b="1" dirty="0"/>
              <a:t>for daily challenges. </a:t>
            </a:r>
            <a:r>
              <a:rPr lang="en-US" dirty="0"/>
              <a:t>When we face the day, how often have we felt overwhelmed! There are problems that need solutions. There are people who need emotional and spiritual support.  How can we cope with these challenges? We first have to fill our own spiritual tanks, in order to fuel those who are empty. When we are connected to the Source, and when we receive power from our heavenly Father, we are then fully equipped with the needed </a:t>
            </a:r>
            <a:r>
              <a:rPr lang="en-US" dirty="0" smtClean="0"/>
              <a:t>wisdom.</a:t>
            </a:r>
          </a:p>
          <a:p>
            <a:pPr marL="228600" indent="-228600">
              <a:buFont typeface="+mj-lt"/>
              <a:buAutoNum type="arabicPeriod"/>
            </a:pPr>
            <a:r>
              <a:rPr lang="en-US" b="1" dirty="0" smtClean="0"/>
              <a:t>Help </a:t>
            </a:r>
            <a:r>
              <a:rPr lang="en-US" b="1" dirty="0"/>
              <a:t>to cope with expectations.  </a:t>
            </a:r>
            <a:r>
              <a:rPr lang="en-US" dirty="0"/>
              <a:t>We are flooded with expectations from our family, friends, and colleagues. Expectations can be thoughtless and unreasonable. We feel the pressure. When we realize that God is the only One who can supply all our needs, we are able to sift the expectations and cast everything on God. God is the “shield of your help.” (Deuteronomy 33:29</a:t>
            </a:r>
            <a:r>
              <a:rPr lang="en-US" dirty="0" smtClean="0"/>
              <a:t>).</a:t>
            </a:r>
          </a:p>
          <a:p>
            <a:pPr marL="228600" indent="-228600">
              <a:buFont typeface="+mj-lt"/>
              <a:buAutoNum type="arabicPeriod"/>
            </a:pPr>
            <a:r>
              <a:rPr lang="en-US" b="1" dirty="0" smtClean="0"/>
              <a:t>Personal </a:t>
            </a:r>
            <a:r>
              <a:rPr lang="en-US" b="1" dirty="0"/>
              <a:t>strength.  </a:t>
            </a:r>
            <a:r>
              <a:rPr lang="en-US" dirty="0"/>
              <a:t>As leaders, we are expected to be a tower of strength for many</a:t>
            </a:r>
            <a:r>
              <a:rPr lang="en-US" b="1" dirty="0"/>
              <a:t>. </a:t>
            </a:r>
            <a:r>
              <a:rPr lang="en-US" dirty="0"/>
              <a:t> Our personal devotional life gives us uncommon strength, renewal and refreshing. We have to get our strength from God.  Also, we must beware of persons who cling to us and sap our spiritual, emotional and physical energy. As we experience personal strength from God, we need to point them to the Source of strength and encourage them to release their dependence on </a:t>
            </a:r>
            <a:r>
              <a:rPr lang="en-US" dirty="0" smtClean="0"/>
              <a:t>us.</a:t>
            </a:r>
          </a:p>
          <a:p>
            <a:pPr marL="228600" indent="-228600">
              <a:buFont typeface="+mj-lt"/>
              <a:buAutoNum type="arabicPeriod"/>
            </a:pPr>
            <a:r>
              <a:rPr lang="en-US" b="1" dirty="0" smtClean="0"/>
              <a:t>Ability </a:t>
            </a:r>
            <a:r>
              <a:rPr lang="en-US" b="1" dirty="0"/>
              <a:t>to minister.  </a:t>
            </a:r>
            <a:r>
              <a:rPr lang="en-US" dirty="0"/>
              <a:t>The ability to minister does not lie within us. It is God who gave us this gift. Therefore, without being connected to Him, our ministry will be in vain. We may feel unable or incapable at times. It is by remembering wherein our help lies that our ability can be revived. It is Jesus who reminds us, “Without me ye can do nothing.” (John 15:5</a:t>
            </a:r>
            <a:r>
              <a:rPr lang="en-US" dirty="0" smtClean="0"/>
              <a:t>).</a:t>
            </a:r>
          </a:p>
          <a:p>
            <a:pPr marL="228600" indent="-228600">
              <a:buFont typeface="+mj-lt"/>
              <a:buAutoNum type="arabicPeriod"/>
            </a:pPr>
            <a:r>
              <a:rPr lang="en-US" b="1" dirty="0" smtClean="0"/>
              <a:t>Fills </a:t>
            </a:r>
            <a:r>
              <a:rPr lang="en-US" b="1" dirty="0"/>
              <a:t>a void.  </a:t>
            </a:r>
            <a:r>
              <a:rPr lang="en-US" dirty="0"/>
              <a:t>There seems to be a natural yearning in the hearts of women to connect with God. We have often heard of praying mothers and other women who are involved in many witnessing projects. We women crave a connection with God. This can be realized by a personal devotional </a:t>
            </a:r>
            <a:r>
              <a:rPr lang="en-US" dirty="0" smtClean="0"/>
              <a:t>l</a:t>
            </a:r>
            <a:r>
              <a:rPr lang="en-US" dirty="0"/>
              <a:t> </a:t>
            </a:r>
          </a:p>
          <a:p>
            <a:pPr marL="228600" indent="-228600">
              <a:buFont typeface="+mj-lt"/>
              <a:buAutoNum type="arabicPeriod"/>
            </a:pPr>
            <a:r>
              <a:rPr lang="en-US" b="1" dirty="0" smtClean="0"/>
              <a:t>A </a:t>
            </a:r>
            <a:r>
              <a:rPr lang="en-US" b="1" dirty="0"/>
              <a:t>chance for introspection </a:t>
            </a:r>
            <a:r>
              <a:rPr lang="en-US" dirty="0"/>
              <a:t>(Ps. 139:23).</a:t>
            </a:r>
            <a:r>
              <a:rPr lang="en-US" b="1" dirty="0"/>
              <a:t> </a:t>
            </a:r>
            <a:r>
              <a:rPr lang="en-US" dirty="0"/>
              <a:t>While we will not “forsake the assembling of ourselves together,” and therefore engage in corporate worship, it is in personal devotional periods that we can have a time of introspection. We can turn the light inside and honestly accept what God reveals to us. We need privacy for </a:t>
            </a:r>
            <a:r>
              <a:rPr lang="en-US" dirty="0" smtClean="0"/>
              <a:t>this.</a:t>
            </a:r>
          </a:p>
          <a:p>
            <a:pPr marL="228600" indent="-228600">
              <a:buFont typeface="+mj-lt"/>
              <a:buAutoNum type="arabicPeriod"/>
            </a:pPr>
            <a:r>
              <a:rPr lang="en-US" b="1" dirty="0" smtClean="0"/>
              <a:t>Building </a:t>
            </a:r>
            <a:r>
              <a:rPr lang="en-US" b="1" dirty="0"/>
              <a:t>our relationship with God. </a:t>
            </a:r>
            <a:r>
              <a:rPr lang="en-US" dirty="0"/>
              <a:t>This is the summary of our benefits derived from personal devotions. If we want to be truly connected to God, we must talk with Him and listen to Him. In other words, like other relationships, communicating with God brings an unspeakable closeness. </a:t>
            </a:r>
          </a:p>
        </p:txBody>
      </p:sp>
      <p:sp>
        <p:nvSpPr>
          <p:cNvPr id="4" name="Slide Number Placeholder 3"/>
          <p:cNvSpPr>
            <a:spLocks noGrp="1"/>
          </p:cNvSpPr>
          <p:nvPr>
            <p:ph type="sldNum" sz="quarter" idx="10"/>
          </p:nvPr>
        </p:nvSpPr>
        <p:spPr/>
        <p:txBody>
          <a:bodyPr/>
          <a:lstStyle/>
          <a:p>
            <a:fld id="{BB27DAE3-DD0E-43A0-87E2-824CEFA62BC0}" type="slidenum">
              <a:rPr lang="en-US" smtClean="0"/>
              <a:pPr/>
              <a:t>33</a:t>
            </a:fld>
            <a:endParaRPr lang="en-US"/>
          </a:p>
        </p:txBody>
      </p:sp>
    </p:spTree>
    <p:extLst>
      <p:ext uri="{BB962C8B-B14F-4D97-AF65-F5344CB8AC3E}">
        <p14:creationId xmlns:p14="http://schemas.microsoft.com/office/powerpoint/2010/main" val="1404515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B. Establishing </a:t>
            </a:r>
            <a:r>
              <a:rPr lang="en-US" b="1" dirty="0"/>
              <a:t>Communion With God  </a:t>
            </a:r>
            <a:endParaRPr lang="en-US" b="1" dirty="0" smtClean="0"/>
          </a:p>
          <a:p>
            <a:endParaRPr lang="en-US" b="1" dirty="0" smtClean="0"/>
          </a:p>
          <a:p>
            <a:r>
              <a:rPr lang="en-US" b="1" dirty="0" smtClean="0"/>
              <a:t>Here </a:t>
            </a:r>
            <a:r>
              <a:rPr lang="en-US" b="1" dirty="0"/>
              <a:t>are some ways in which we can establish communion with God</a:t>
            </a:r>
            <a:r>
              <a:rPr lang="en-US" b="1" dirty="0" smtClean="0"/>
              <a:t>;</a:t>
            </a:r>
          </a:p>
          <a:p>
            <a:endParaRPr lang="en-US" dirty="0"/>
          </a:p>
          <a:p>
            <a:pPr marL="403225" lvl="0" indent="-177800">
              <a:buFont typeface="Arial" pitchFamily="34" charset="0"/>
              <a:buChar char="•"/>
            </a:pPr>
            <a:r>
              <a:rPr lang="en-US" dirty="0"/>
              <a:t>Personal devotions</a:t>
            </a:r>
            <a:endParaRPr lang="en-US" dirty="0" smtClean="0"/>
          </a:p>
          <a:p>
            <a:pPr marL="403225" lvl="0" indent="-177800">
              <a:buFont typeface="Arial" pitchFamily="34" charset="0"/>
              <a:buChar char="•"/>
            </a:pPr>
            <a:r>
              <a:rPr lang="en-US" dirty="0"/>
              <a:t>Family devotions</a:t>
            </a:r>
            <a:endParaRPr lang="en-US" dirty="0" smtClean="0"/>
          </a:p>
          <a:p>
            <a:pPr marL="403225" lvl="0" indent="-177800">
              <a:buFont typeface="Arial" pitchFamily="34" charset="0"/>
              <a:buChar char="•"/>
            </a:pPr>
            <a:r>
              <a:rPr lang="en-US" dirty="0"/>
              <a:t>Prayer partners</a:t>
            </a:r>
            <a:endParaRPr lang="en-US" dirty="0" smtClean="0"/>
          </a:p>
          <a:p>
            <a:pPr marL="403225" lvl="0" indent="-177800">
              <a:buFont typeface="Arial" pitchFamily="34" charset="0"/>
              <a:buChar char="•"/>
            </a:pPr>
            <a:r>
              <a:rPr lang="en-US" dirty="0"/>
              <a:t>Discerning  God’s will through a study of His Word</a:t>
            </a: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34</a:t>
            </a:fld>
            <a:endParaRPr lang="en-US"/>
          </a:p>
        </p:txBody>
      </p:sp>
    </p:spTree>
    <p:extLst>
      <p:ext uri="{BB962C8B-B14F-4D97-AF65-F5344CB8AC3E}">
        <p14:creationId xmlns:p14="http://schemas.microsoft.com/office/powerpoint/2010/main" val="695748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344488" lvl="0" indent="-119063">
              <a:lnSpc>
                <a:spcPct val="110000"/>
              </a:lnSpc>
              <a:buFont typeface="Arial" pitchFamily="34" charset="0"/>
              <a:buChar char="•"/>
            </a:pPr>
            <a:r>
              <a:rPr lang="en-US" dirty="0"/>
              <a:t>Developing a sensitivity to sin and claiming Christ’s power to overcome </a:t>
            </a:r>
            <a:endParaRPr lang="en-US" dirty="0" smtClean="0"/>
          </a:p>
          <a:p>
            <a:pPr marL="344488" lvl="0" indent="-119063">
              <a:lnSpc>
                <a:spcPct val="110000"/>
              </a:lnSpc>
              <a:buFont typeface="Arial" pitchFamily="34" charset="0"/>
              <a:buChar char="•"/>
            </a:pPr>
            <a:r>
              <a:rPr lang="en-US" dirty="0"/>
              <a:t>Thinking on the pure and lovely. (Philippians 4:13)</a:t>
            </a:r>
            <a:endParaRPr lang="en-US" dirty="0" smtClean="0"/>
          </a:p>
          <a:p>
            <a:pPr marL="344488" lvl="0" indent="-119063">
              <a:lnSpc>
                <a:spcPct val="110000"/>
              </a:lnSpc>
              <a:buFont typeface="Arial" pitchFamily="34" charset="0"/>
              <a:buChar char="•"/>
            </a:pPr>
            <a:r>
              <a:rPr lang="en-US" dirty="0"/>
              <a:t>Talking to God about even the “little things.”</a:t>
            </a:r>
            <a:endParaRPr lang="en-US" dirty="0" smtClean="0"/>
          </a:p>
          <a:p>
            <a:pPr marL="344488" lvl="0" indent="-119063">
              <a:lnSpc>
                <a:spcPct val="110000"/>
              </a:lnSpc>
              <a:buFont typeface="Arial" pitchFamily="34" charset="0"/>
              <a:buChar char="•"/>
            </a:pPr>
            <a:r>
              <a:rPr lang="en-US" dirty="0"/>
              <a:t>Talking with Him all the time. “Pray without ceasing.”  (1Thessalonians 6:17)</a:t>
            </a:r>
            <a:endParaRPr lang="en-US" dirty="0" smtClean="0"/>
          </a:p>
          <a:p>
            <a:pPr marL="344488" lvl="0" indent="-119063">
              <a:lnSpc>
                <a:spcPct val="110000"/>
              </a:lnSpc>
              <a:buFont typeface="Arial" pitchFamily="34" charset="0"/>
              <a:buChar char="•"/>
            </a:pPr>
            <a:r>
              <a:rPr lang="en-US" dirty="0"/>
              <a:t>Praising God habitually. (</a:t>
            </a:r>
            <a:r>
              <a:rPr lang="en-US" dirty="0" smtClean="0"/>
              <a:t>Psalm </a:t>
            </a:r>
            <a:r>
              <a:rPr lang="en-US" dirty="0"/>
              <a:t>119:163)</a:t>
            </a:r>
            <a:endParaRPr lang="en-US" dirty="0" smtClean="0"/>
          </a:p>
          <a:p>
            <a:pPr marL="344488" lvl="0" indent="-119063">
              <a:lnSpc>
                <a:spcPct val="110000"/>
              </a:lnSpc>
              <a:buFont typeface="Arial" pitchFamily="34" charset="0"/>
              <a:buChar char="•"/>
            </a:pPr>
            <a:r>
              <a:rPr lang="en-US" dirty="0"/>
              <a:t>Accepting the gift of God’s grace. (Ephesians. 2:8; Isaiah. 53:5,6)</a:t>
            </a:r>
            <a:endParaRPr lang="en-US" dirty="0" smtClean="0"/>
          </a:p>
          <a:p>
            <a:pPr marL="344488" lvl="0" indent="-119063">
              <a:lnSpc>
                <a:spcPct val="110000"/>
              </a:lnSpc>
              <a:buFont typeface="Arial" pitchFamily="34" charset="0"/>
              <a:buChar char="•"/>
            </a:pPr>
            <a:r>
              <a:rPr lang="en-US" dirty="0"/>
              <a:t>Trusting in God’s sustaining power (Jude 24)</a:t>
            </a:r>
            <a:endParaRPr lang="en-US" dirty="0" smtClean="0"/>
          </a:p>
          <a:p>
            <a:pPr marL="344488" lvl="0" indent="-119063">
              <a:lnSpc>
                <a:spcPct val="110000"/>
              </a:lnSpc>
              <a:buFont typeface="Arial" pitchFamily="34" charset="0"/>
              <a:buChar char="•"/>
            </a:pPr>
            <a:r>
              <a:rPr lang="en-US" dirty="0"/>
              <a:t>Forgiving others as Christ forgives us. (Matthew  6:12-15; Ephesians 4:32)</a:t>
            </a:r>
            <a:endParaRPr lang="en-US" dirty="0" smtClean="0"/>
          </a:p>
          <a:p>
            <a:pPr>
              <a:lnSpc>
                <a:spcPct val="110000"/>
              </a:lnSpc>
            </a:pPr>
            <a:endParaRPr lang="en-US" dirty="0" smtClean="0"/>
          </a:p>
          <a:p>
            <a:pPr>
              <a:lnSpc>
                <a:spcPct val="110000"/>
              </a:lnSpc>
            </a:pPr>
            <a:r>
              <a:rPr lang="en-US" dirty="0" smtClean="0"/>
              <a:t>By </a:t>
            </a:r>
            <a:r>
              <a:rPr lang="en-US" dirty="0"/>
              <a:t>making a personal devotional covenant, one can gather the strength and willpower to keep the connection with God. </a:t>
            </a:r>
            <a:endParaRPr lang="en-US" dirty="0" smtClean="0"/>
          </a:p>
          <a:p>
            <a:pPr>
              <a:lnSpc>
                <a:spcPct val="110000"/>
              </a:lnSpc>
            </a:pP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35</a:t>
            </a:fld>
            <a:endParaRPr lang="en-US"/>
          </a:p>
        </p:txBody>
      </p:sp>
    </p:spTree>
    <p:extLst>
      <p:ext uri="{BB962C8B-B14F-4D97-AF65-F5344CB8AC3E}">
        <p14:creationId xmlns:p14="http://schemas.microsoft.com/office/powerpoint/2010/main" val="1289547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b="1" dirty="0" smtClean="0"/>
              <a:t>“No man high or low…can steadily maintain before his fellowmen, a pure forceful life unless his life is hid with Christ in God.” (Ellen G. White, </a:t>
            </a:r>
            <a:r>
              <a:rPr lang="en-US" b="1" i="1" dirty="0" smtClean="0"/>
              <a:t>Testimonies for the Church, </a:t>
            </a:r>
            <a:r>
              <a:rPr lang="en-US" b="1" dirty="0" smtClean="0"/>
              <a:t>Vol. 7, p. 194).</a:t>
            </a:r>
            <a:endParaRPr lang="en-US" b="1"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36</a:t>
            </a:fld>
            <a:endParaRPr lang="en-US"/>
          </a:p>
        </p:txBody>
      </p:sp>
    </p:spTree>
    <p:extLst>
      <p:ext uri="{BB962C8B-B14F-4D97-AF65-F5344CB8AC3E}">
        <p14:creationId xmlns:p14="http://schemas.microsoft.com/office/powerpoint/2010/main" val="1061119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rmAutofit lnSpcReduction="10000"/>
          </a:bodyPr>
          <a:lstStyle/>
          <a:p>
            <a:r>
              <a:rPr lang="en-US" b="1" dirty="0" smtClean="0"/>
              <a:t>V. Communicating </a:t>
            </a:r>
            <a:r>
              <a:rPr lang="en-US" b="1" dirty="0"/>
              <a:t>the love of Jesus</a:t>
            </a:r>
            <a:r>
              <a:rPr lang="en-US" dirty="0"/>
              <a:t> </a:t>
            </a:r>
          </a:p>
          <a:p>
            <a:pPr hangingPunct="0"/>
            <a:r>
              <a:rPr lang="en-US" b="1" dirty="0"/>
              <a:t> </a:t>
            </a:r>
            <a:endParaRPr lang="en-US" dirty="0"/>
          </a:p>
          <a:p>
            <a:pPr hangingPunct="0"/>
            <a:r>
              <a:rPr lang="en-US" b="1" dirty="0"/>
              <a:t>Our speech. </a:t>
            </a:r>
            <a:r>
              <a:rPr lang="en-US" dirty="0"/>
              <a:t>In telling others about Jesus, we can be more effective by the way we </a:t>
            </a:r>
            <a:r>
              <a:rPr lang="en-US" b="1" dirty="0"/>
              <a:t>live</a:t>
            </a:r>
            <a:r>
              <a:rPr lang="en-US" dirty="0"/>
              <a:t> than with our </a:t>
            </a:r>
            <a:r>
              <a:rPr lang="en-US" b="1" dirty="0"/>
              <a:t>words. </a:t>
            </a:r>
            <a:r>
              <a:rPr lang="en-US" dirty="0"/>
              <a:t> By our speech, others can tell whose we are. Do we belong to Jesus? While our grammar may be impeccable, our tone of voice, the content of our speech as well as our motives, can be a source of hurt or healing.  “Let not one evil word escape our lips, because our lips, our voice, belong to God and must be consecrated to the Lord and to His service. These lips must not dishonor Jesus, for they belong to Him. He has bought them</a:t>
            </a:r>
            <a:r>
              <a:rPr lang="en-US" i="1" dirty="0"/>
              <a:t>.”  </a:t>
            </a:r>
            <a:r>
              <a:rPr lang="en-US" i="1" dirty="0" smtClean="0"/>
              <a:t>(</a:t>
            </a:r>
            <a:r>
              <a:rPr lang="en-US" dirty="0" smtClean="0"/>
              <a:t>Ellen G. White. </a:t>
            </a:r>
            <a:r>
              <a:rPr lang="en-US" i="1" dirty="0"/>
              <a:t>The Upward Look, </a:t>
            </a:r>
            <a:r>
              <a:rPr lang="en-US" dirty="0"/>
              <a:t>p.</a:t>
            </a:r>
            <a:r>
              <a:rPr lang="en-US" i="1" dirty="0"/>
              <a:t> </a:t>
            </a:r>
            <a:r>
              <a:rPr lang="en-US" dirty="0"/>
              <a:t>237).</a:t>
            </a:r>
          </a:p>
          <a:p>
            <a:pPr hangingPunct="0"/>
            <a:r>
              <a:rPr lang="en-US" b="1" dirty="0"/>
              <a:t> </a:t>
            </a:r>
            <a:endParaRPr lang="en-US" dirty="0"/>
          </a:p>
          <a:p>
            <a:pPr hangingPunct="0"/>
            <a:r>
              <a:rPr lang="en-US" b="1" dirty="0"/>
              <a:t>Friendship</a:t>
            </a:r>
            <a:r>
              <a:rPr lang="en-US" dirty="0"/>
              <a:t>.  It is a good</a:t>
            </a:r>
            <a:r>
              <a:rPr lang="en-US" b="1" dirty="0"/>
              <a:t> </a:t>
            </a:r>
            <a:r>
              <a:rPr lang="en-US" dirty="0"/>
              <a:t>idea for us to choose to have our friendships precede our attempts to evangelize. Too often it is the opposite. Through our friendship, we can greatly influence those we meet from day to day.  Note the method of Jesus when He was on this earth:</a:t>
            </a:r>
          </a:p>
          <a:p>
            <a:pPr hangingPunct="0"/>
            <a:r>
              <a:rPr lang="en-US" dirty="0"/>
              <a:t> </a:t>
            </a:r>
          </a:p>
          <a:p>
            <a:pPr hangingPunct="0"/>
            <a:r>
              <a:rPr lang="en-US" dirty="0"/>
              <a:t>“Christ’s method alone will give true success in reaching people. The Savior mingled with men as one who desired their good.  He showed His sympathy for them, ministered to their needs, and won their confidence.  Then He bade them, ‘Follow me.’” </a:t>
            </a:r>
            <a:r>
              <a:rPr lang="en-US" dirty="0" smtClean="0"/>
              <a:t>(Ellen G. White. </a:t>
            </a:r>
            <a:r>
              <a:rPr lang="en-US" i="1" dirty="0"/>
              <a:t>The Ministry of Healing, </a:t>
            </a:r>
            <a:r>
              <a:rPr lang="en-US" dirty="0"/>
              <a:t>p. 143).</a:t>
            </a:r>
          </a:p>
          <a:p>
            <a:pPr hangingPunct="0"/>
            <a:r>
              <a:rPr lang="en-US" i="1" dirty="0"/>
              <a:t> </a:t>
            </a:r>
            <a:endParaRPr lang="en-US" dirty="0"/>
          </a:p>
          <a:p>
            <a:r>
              <a:rPr lang="en-US" b="1" dirty="0"/>
              <a:t>Interpersonal relationships.  </a:t>
            </a:r>
            <a:r>
              <a:rPr lang="en-US" dirty="0"/>
              <a:t>Another way to communicate the love of Jesus is by being careful with our relationships. By our actions, we reflect Jesus. With this as our strong realization, we can be guided in our actions as we relate to people</a:t>
            </a:r>
            <a:r>
              <a:rPr lang="en-US" i="1" dirty="0"/>
              <a:t>. </a:t>
            </a:r>
            <a:r>
              <a:rPr lang="en-US" dirty="0"/>
              <a:t>“Like the different parts of a machine, all are closely related to another. . . .He who claims to be a Christian should examine himself and see if he is as kind and considerate of his fellow beings as he desires his fellow beings to be of him. . . .Christ taught that rank or wealth should make no difference in our treatment of one another and that in the light of heaven all are brethren.”  </a:t>
            </a:r>
            <a:r>
              <a:rPr lang="en-US" dirty="0" smtClean="0"/>
              <a:t>(Ellen G. White. </a:t>
            </a:r>
            <a:r>
              <a:rPr lang="en-US" i="1" dirty="0"/>
              <a:t>In Heavenly Places, </a:t>
            </a:r>
            <a:r>
              <a:rPr lang="en-US" dirty="0"/>
              <a:t>p. 287).</a:t>
            </a:r>
          </a:p>
          <a:p>
            <a:pPr hangingPunct="0"/>
            <a:r>
              <a:rPr lang="en-US" b="1" dirty="0"/>
              <a:t> </a:t>
            </a:r>
            <a:endParaRPr lang="en-US" dirty="0"/>
          </a:p>
          <a:p>
            <a:pPr hangingPunct="0"/>
            <a:r>
              <a:rPr lang="en-US" b="1" dirty="0"/>
              <a:t>Living the Word.  </a:t>
            </a:r>
            <a:r>
              <a:rPr lang="en-US" dirty="0"/>
              <a:t>Above all, living the Word is of greater importance than merely speaking the Word. We have heard many times, “Actions speak louder than words.” It is far better to preach with our way of living.  “[I]f any of them do not believe the word, they may be won over without words, by the behavior of their wives.” (1 Peter 3:1 TNIV)</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37</a:t>
            </a:fld>
            <a:endParaRPr lang="en-US"/>
          </a:p>
        </p:txBody>
      </p:sp>
    </p:spTree>
    <p:extLst>
      <p:ext uri="{BB962C8B-B14F-4D97-AF65-F5344CB8AC3E}">
        <p14:creationId xmlns:p14="http://schemas.microsoft.com/office/powerpoint/2010/main" val="279121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hangingPunct="0"/>
            <a:r>
              <a:rPr lang="en-US" b="1" dirty="0" smtClean="0"/>
              <a:t>CONCLUSION</a:t>
            </a:r>
          </a:p>
          <a:p>
            <a:pPr hangingPunct="0"/>
            <a:endParaRPr lang="en-US" dirty="0"/>
          </a:p>
          <a:p>
            <a:pPr hangingPunct="0"/>
            <a:r>
              <a:rPr lang="en-US" dirty="0"/>
              <a:t>We have studied some important strategies for effective communication. Successful communication is a skill. Like any other skill, it must be practiced regularly and conscientiously if there are to be no misunderstandings. The Bible is laden with admonition relating to communication.  A sincere study of God’s Word as well as contemporary materials on this subject will help us to become effective communicators and leaders.</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38</a:t>
            </a:fld>
            <a:endParaRPr lang="en-US"/>
          </a:p>
        </p:txBody>
      </p:sp>
    </p:spTree>
    <p:extLst>
      <p:ext uri="{BB962C8B-B14F-4D97-AF65-F5344CB8AC3E}">
        <p14:creationId xmlns:p14="http://schemas.microsoft.com/office/powerpoint/2010/main" val="174515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3950" y="696913"/>
            <a:ext cx="2324100" cy="1743075"/>
          </a:xfrm>
        </p:spPr>
      </p:sp>
      <p:sp>
        <p:nvSpPr>
          <p:cNvPr id="3" name="Notes Placeholder 2"/>
          <p:cNvSpPr>
            <a:spLocks noGrp="1"/>
          </p:cNvSpPr>
          <p:nvPr>
            <p:ph type="body" idx="1"/>
          </p:nvPr>
        </p:nvSpPr>
        <p:spPr>
          <a:xfrm>
            <a:off x="685800" y="2598372"/>
            <a:ext cx="5486400" cy="6000798"/>
          </a:xfrm>
        </p:spPr>
        <p:txBody>
          <a:bodyPr>
            <a:normAutofit lnSpcReduction="10000"/>
          </a:bodyPr>
          <a:lstStyle/>
          <a:p>
            <a:pPr lvl="0"/>
            <a:r>
              <a:rPr lang="en-US" b="1" dirty="0" smtClean="0"/>
              <a:t>B.  FACTORS </a:t>
            </a:r>
            <a:r>
              <a:rPr lang="en-US" b="1" dirty="0"/>
              <a:t>AFFECTING EFFECTIVE COMMUNICATION  </a:t>
            </a:r>
            <a:endParaRPr lang="en-US" b="1" dirty="0" smtClean="0"/>
          </a:p>
          <a:p>
            <a:pPr lvl="0"/>
            <a:r>
              <a:rPr lang="en-US" dirty="0" smtClean="0"/>
              <a:t> </a:t>
            </a:r>
            <a:endParaRPr lang="en-US" dirty="0"/>
          </a:p>
          <a:p>
            <a:pPr lvl="0"/>
            <a:r>
              <a:rPr lang="en-US" dirty="0"/>
              <a:t>There are definite factors that affect effective communication. One of the areas of importance is the </a:t>
            </a:r>
            <a:r>
              <a:rPr lang="en-US" b="1" dirty="0"/>
              <a:t>environment</a:t>
            </a:r>
            <a:r>
              <a:rPr lang="en-US" dirty="0"/>
              <a:t> in which the communication takes place. Is the temperature of the room too hot or too cold? Is there an acceptable privacy level for the conversation to take place? Lack of privacy could block conversation.  The possibility of eavesdropping could also restrict open conversation.</a:t>
            </a:r>
          </a:p>
          <a:p>
            <a:pPr lvl="0"/>
            <a:endParaRPr lang="en-US" dirty="0" smtClean="0"/>
          </a:p>
          <a:p>
            <a:pPr lvl="0"/>
            <a:r>
              <a:rPr lang="en-US" dirty="0" smtClean="0"/>
              <a:t>Another </a:t>
            </a:r>
            <a:r>
              <a:rPr lang="en-US" dirty="0"/>
              <a:t>factor that could stifle good communication is </a:t>
            </a:r>
            <a:r>
              <a:rPr lang="en-US" b="1" dirty="0"/>
              <a:t>interference</a:t>
            </a:r>
            <a:r>
              <a:rPr lang="en-US" dirty="0"/>
              <a:t>. Distracting noises such as blaring music or loud talking in an adjacent room can make communication difficult.  If possible, ask that nearby noise levels be reduced, or use soft background music to mask it.  It is also helpful if one is able to tune out distractions. Unfortunately, some persons are unable to do that because they are easily distracted</a:t>
            </a:r>
            <a:r>
              <a:rPr lang="en-US" dirty="0" smtClean="0"/>
              <a:t>.</a:t>
            </a:r>
          </a:p>
          <a:p>
            <a:pPr lvl="0"/>
            <a:endParaRPr lang="en-US" dirty="0"/>
          </a:p>
          <a:p>
            <a:pPr lvl="0"/>
            <a:r>
              <a:rPr lang="en-US" b="1" dirty="0"/>
              <a:t>Frequent interruptions, </a:t>
            </a:r>
            <a:r>
              <a:rPr lang="en-US" dirty="0"/>
              <a:t>such as telephone calls or persons entering or leaving the room, can also short circuit the communication. </a:t>
            </a:r>
          </a:p>
          <a:p>
            <a:pPr lvl="0"/>
            <a:endParaRPr lang="en-US" b="1" dirty="0" smtClean="0"/>
          </a:p>
          <a:p>
            <a:pPr lvl="0"/>
            <a:r>
              <a:rPr lang="en-US" b="1" dirty="0" smtClean="0"/>
              <a:t>Lack </a:t>
            </a:r>
            <a:r>
              <a:rPr lang="en-US" b="1" dirty="0"/>
              <a:t>of clarity or poor articulation </a:t>
            </a:r>
            <a:r>
              <a:rPr lang="en-US" dirty="0"/>
              <a:t>is another factor that can impair communication. It is important to express oneself precisely and clearly. One’s speech should be clear and easily understood. Especially for public speakers, it is vital to speak loudly and to suit the presentation to the audience. This would avoid much misunderstanding.  Ellen </a:t>
            </a:r>
            <a:r>
              <a:rPr lang="en-US" dirty="0" smtClean="0"/>
              <a:t>White </a:t>
            </a:r>
            <a:r>
              <a:rPr lang="en-US" dirty="0"/>
              <a:t>advises, “Let everyone . . . qualify himself to speak in a clear, attractive way, enunciating his words perfectly.”</a:t>
            </a:r>
            <a:r>
              <a:rPr lang="en-US" b="1" dirty="0"/>
              <a:t>  </a:t>
            </a:r>
            <a:r>
              <a:rPr lang="en-US" dirty="0"/>
              <a:t> </a:t>
            </a:r>
            <a:r>
              <a:rPr lang="en-US" dirty="0" smtClean="0"/>
              <a:t>(Ellen G. White. </a:t>
            </a:r>
            <a:r>
              <a:rPr lang="en-US" i="1" dirty="0"/>
              <a:t>Counsels to Parents, Teachers and Students. </a:t>
            </a:r>
            <a:r>
              <a:rPr lang="en-US" dirty="0"/>
              <a:t> p. 247).  </a:t>
            </a:r>
          </a:p>
          <a:p>
            <a:pPr lvl="0"/>
            <a:endParaRPr lang="en-US" b="1" dirty="0" smtClean="0"/>
          </a:p>
          <a:p>
            <a:pPr lvl="0"/>
            <a:r>
              <a:rPr lang="en-US" b="1" dirty="0" smtClean="0"/>
              <a:t>Angry </a:t>
            </a:r>
            <a:r>
              <a:rPr lang="en-US" b="1" dirty="0"/>
              <a:t>outbursts </a:t>
            </a:r>
            <a:r>
              <a:rPr lang="en-US" dirty="0"/>
              <a:t>and </a:t>
            </a:r>
            <a:r>
              <a:rPr lang="en-US" b="1" dirty="0"/>
              <a:t>a refusal to be objective </a:t>
            </a:r>
            <a:r>
              <a:rPr lang="en-US" dirty="0"/>
              <a:t>are also factors that hinder communication. In many cases, people may increase the volume of their voices in an attempt to win an argument or state their convictions. When people disagree, they tend to become angry and engage in name-calling.  Those who believe that they are the only ones who are right and all others are wrong block understanding and cordiality. When their beliefs, ideas, points of view and opinions are challenged, some display intolerance for the other person and get angry.</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4</a:t>
            </a:fld>
            <a:endParaRPr lang="en-US"/>
          </a:p>
        </p:txBody>
      </p:sp>
    </p:spTree>
    <p:extLst>
      <p:ext uri="{BB962C8B-B14F-4D97-AF65-F5344CB8AC3E}">
        <p14:creationId xmlns:p14="http://schemas.microsoft.com/office/powerpoint/2010/main" val="199411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 NONVERBAL COMMUNICATION</a:t>
            </a:r>
          </a:p>
          <a:p>
            <a:r>
              <a:rPr lang="en-US" dirty="0" smtClean="0"/>
              <a:t> </a:t>
            </a:r>
          </a:p>
          <a:p>
            <a:r>
              <a:rPr lang="en-US" dirty="0" smtClean="0"/>
              <a:t>“Mind not only what people say, but how they say it; and if you have any sagacity, you may discover more truth by your eyes than by your ears. People can say what they will, but they cannot look just as they will; and their looks frequently reveal what their words are calculated to conceal.”  </a:t>
            </a:r>
            <a:r>
              <a:rPr lang="en-US" dirty="0" smtClean="0"/>
              <a:t>(</a:t>
            </a:r>
            <a:r>
              <a:rPr lang="en-US" dirty="0" smtClean="0"/>
              <a:t>Driver and van Aalst.</a:t>
            </a:r>
            <a:r>
              <a:rPr lang="en-US" i="1" dirty="0" smtClean="0"/>
              <a:t> You Say More than you Think</a:t>
            </a:r>
            <a:r>
              <a:rPr lang="en-US" dirty="0" smtClean="0"/>
              <a:t>). </a:t>
            </a: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5</a:t>
            </a:fld>
            <a:endParaRPr lang="en-US"/>
          </a:p>
        </p:txBody>
      </p:sp>
    </p:spTree>
    <p:extLst>
      <p:ext uri="{BB962C8B-B14F-4D97-AF65-F5344CB8AC3E}">
        <p14:creationId xmlns:p14="http://schemas.microsoft.com/office/powerpoint/2010/main" val="826340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1" dirty="0" smtClean="0"/>
              <a:t>Communication </a:t>
            </a:r>
            <a:r>
              <a:rPr lang="en-US" b="1" dirty="0"/>
              <a:t>involves more than speaking. Only 7% of our communication comes from words; 38% is from our tone of voice; and 55% is from our body language. </a:t>
            </a:r>
            <a:r>
              <a:rPr lang="en-US" dirty="0"/>
              <a:t>We can therefore see the importance of body language.  The term </a:t>
            </a:r>
            <a:r>
              <a:rPr lang="en-US" i="1" dirty="0"/>
              <a:t>body language</a:t>
            </a:r>
            <a:r>
              <a:rPr lang="en-US" dirty="0"/>
              <a:t> refers to non-verbal communication by means of body posture, gestures, and facial expressions. </a:t>
            </a:r>
            <a:endParaRPr lang="en-US" dirty="0" smtClean="0"/>
          </a:p>
          <a:p>
            <a:endParaRPr lang="en-US" dirty="0"/>
          </a:p>
          <a:p>
            <a:r>
              <a:rPr lang="en-US" dirty="0" smtClean="0"/>
              <a:t>Sometimes </a:t>
            </a:r>
            <a:r>
              <a:rPr lang="en-US" dirty="0"/>
              <a:t>the body language is expressed by silence or hostile behavior.  All of these manifestations are “wordless.” However, these non-</a:t>
            </a:r>
            <a:r>
              <a:rPr lang="en-US" dirty="0" err="1"/>
              <a:t>verbals</a:t>
            </a:r>
            <a:r>
              <a:rPr lang="en-US" dirty="0"/>
              <a:t> are often more eloquent than a thousand words.  Adler and Proctor, in </a:t>
            </a:r>
            <a:r>
              <a:rPr lang="en-US" i="1" dirty="0"/>
              <a:t>Looking Out, Looking In,</a:t>
            </a:r>
            <a:r>
              <a:rPr lang="en-US" dirty="0"/>
              <a:t> succinctly stated that we need to understand that we cannot help but communicate, because we are like transmitters that cannot be shut off. We are always giving off information about ourselves.</a:t>
            </a:r>
          </a:p>
          <a:p>
            <a:r>
              <a:rPr lang="en-US" dirty="0"/>
              <a:t> </a:t>
            </a:r>
          </a:p>
          <a:p>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6</a:t>
            </a:fld>
            <a:endParaRPr lang="en-US"/>
          </a:p>
        </p:txBody>
      </p:sp>
    </p:spTree>
    <p:extLst>
      <p:ext uri="{BB962C8B-B14F-4D97-AF65-F5344CB8AC3E}">
        <p14:creationId xmlns:p14="http://schemas.microsoft.com/office/powerpoint/2010/main" val="206494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328613"/>
            <a:ext cx="3646487" cy="2735262"/>
          </a:xfrm>
        </p:spPr>
      </p:sp>
      <p:sp>
        <p:nvSpPr>
          <p:cNvPr id="3" name="Notes Placeholder 2"/>
          <p:cNvSpPr>
            <a:spLocks noGrp="1"/>
          </p:cNvSpPr>
          <p:nvPr>
            <p:ph type="body" idx="1"/>
          </p:nvPr>
        </p:nvSpPr>
        <p:spPr>
          <a:xfrm>
            <a:off x="685800" y="3384460"/>
            <a:ext cx="5486400" cy="3351972"/>
          </a:xfrm>
        </p:spPr>
        <p:txBody>
          <a:bodyPr>
            <a:normAutofit lnSpcReduction="10000"/>
          </a:bodyPr>
          <a:lstStyle/>
          <a:p>
            <a:r>
              <a:rPr lang="en-US" b="1" dirty="0" smtClean="0"/>
              <a:t>II. Effective Communication</a:t>
            </a:r>
          </a:p>
          <a:p>
            <a:endParaRPr lang="en-US" b="1" dirty="0" smtClean="0"/>
          </a:p>
          <a:p>
            <a:r>
              <a:rPr lang="en-US" b="1" dirty="0" smtClean="0"/>
              <a:t>A. LISTENING </a:t>
            </a:r>
            <a:r>
              <a:rPr lang="en-US" b="1" dirty="0"/>
              <a:t>KEYS TO EFFECTIVE COMMUNICATION</a:t>
            </a:r>
          </a:p>
          <a:p>
            <a:r>
              <a:rPr lang="en-US" b="1" dirty="0"/>
              <a:t> </a:t>
            </a:r>
            <a:endParaRPr lang="en-US" dirty="0"/>
          </a:p>
          <a:p>
            <a:r>
              <a:rPr lang="en-US" sz="1200" b="1" kern="1200" dirty="0" smtClean="0">
                <a:solidFill>
                  <a:schemeClr val="tx1"/>
                </a:solidFill>
                <a:effectLst/>
                <a:latin typeface="+mn-lt"/>
                <a:ea typeface="+mn-ea"/>
                <a:cs typeface="+mn-cs"/>
              </a:rPr>
              <a:t>“. . . let every man be swift to hear.” James 1:19</a:t>
            </a:r>
            <a:r>
              <a:rPr lang="en-US" sz="1200" b="1" i="1"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KJV</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 wise man will hear and will increase in learning.” Proverbs 1:5</a:t>
            </a:r>
            <a:endParaRPr lang="en-US" sz="1200" kern="1200" dirty="0" smtClean="0">
              <a:solidFill>
                <a:schemeClr val="tx1"/>
              </a:solidFill>
              <a:effectLst/>
              <a:latin typeface="+mn-lt"/>
              <a:ea typeface="+mn-ea"/>
              <a:cs typeface="+mn-cs"/>
            </a:endParaRPr>
          </a:p>
          <a:p>
            <a:endParaRPr lang="en-US" dirty="0" smtClean="0"/>
          </a:p>
          <a:p>
            <a:r>
              <a:rPr lang="en-US" dirty="0" smtClean="0"/>
              <a:t>The </a:t>
            </a:r>
            <a:r>
              <a:rPr lang="en-US" dirty="0"/>
              <a:t>Bible stresses the importance of listening.  Listening well is a difficult skill which is not automatic. It involves patience and a deliberate decision to cultivate this habit. Nichols delineates the following three aspects of effective listening:</a:t>
            </a:r>
          </a:p>
          <a:p>
            <a:r>
              <a:rPr lang="en-US" dirty="0"/>
              <a:t> </a:t>
            </a:r>
          </a:p>
          <a:p>
            <a:r>
              <a:rPr lang="en-US" b="1" dirty="0"/>
              <a:t>Effective listening requires </a:t>
            </a:r>
            <a:r>
              <a:rPr lang="en-US" b="1" i="1" dirty="0"/>
              <a:t>attention, appreciation, and affirmation</a:t>
            </a:r>
            <a:r>
              <a:rPr lang="en-US" b="1" dirty="0"/>
              <a:t>. </a:t>
            </a:r>
            <a:r>
              <a:rPr lang="en-US" dirty="0"/>
              <a:t>You begin the process by tuning in to the other person, paying attention to what he has to say. Put no barriers between you. Turn off the TV, put down the newspaper, ask the kids to play in the other room, shut the door to your office. Look directly at the speaker and concentrate on what she is trying to communicate.  (Nichols. </a:t>
            </a:r>
            <a:r>
              <a:rPr lang="en-US" i="1" dirty="0"/>
              <a:t>The Lost Art of Listening. </a:t>
            </a:r>
            <a:r>
              <a:rPr lang="en-US" dirty="0"/>
              <a:t>p</a:t>
            </a:r>
            <a:r>
              <a:rPr lang="en-US" i="1" dirty="0"/>
              <a:t>.</a:t>
            </a:r>
            <a:r>
              <a:rPr lang="en-US" dirty="0"/>
              <a:t> 109).</a:t>
            </a:r>
          </a:p>
          <a:p>
            <a:r>
              <a:rPr lang="en-US" dirty="0"/>
              <a:t> </a:t>
            </a:r>
          </a:p>
        </p:txBody>
      </p:sp>
      <p:sp>
        <p:nvSpPr>
          <p:cNvPr id="4" name="Slide Number Placeholder 3"/>
          <p:cNvSpPr>
            <a:spLocks noGrp="1"/>
          </p:cNvSpPr>
          <p:nvPr>
            <p:ph type="sldNum" sz="quarter" idx="10"/>
          </p:nvPr>
        </p:nvSpPr>
        <p:spPr/>
        <p:txBody>
          <a:bodyPr/>
          <a:lstStyle/>
          <a:p>
            <a:fld id="{BB27DAE3-DD0E-43A0-87E2-824CEFA62BC0}" type="slidenum">
              <a:rPr lang="en-US" smtClean="0"/>
              <a:pPr/>
              <a:t>7</a:t>
            </a:fld>
            <a:endParaRPr lang="en-US"/>
          </a:p>
        </p:txBody>
      </p:sp>
    </p:spTree>
    <p:extLst>
      <p:ext uri="{BB962C8B-B14F-4D97-AF65-F5344CB8AC3E}">
        <p14:creationId xmlns:p14="http://schemas.microsoft.com/office/powerpoint/2010/main" val="186287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1" dirty="0" smtClean="0"/>
              <a:t>1. Practice these listening keys to effective communication.</a:t>
            </a:r>
          </a:p>
          <a:p>
            <a:endParaRPr lang="en-US" b="1" dirty="0" smtClean="0"/>
          </a:p>
          <a:p>
            <a:pPr marL="225425" lvl="0" indent="-106363">
              <a:buFont typeface="Arial" pitchFamily="34" charset="0"/>
              <a:buChar char="•"/>
            </a:pPr>
            <a:r>
              <a:rPr lang="en-US" dirty="0" smtClean="0"/>
              <a:t>Have good eye contact.</a:t>
            </a:r>
          </a:p>
          <a:p>
            <a:pPr marL="225425" lvl="0" indent="-106363">
              <a:buFont typeface="Arial" pitchFamily="34" charset="0"/>
              <a:buChar char="•"/>
            </a:pPr>
            <a:r>
              <a:rPr lang="en-US" dirty="0" smtClean="0"/>
              <a:t>Give focused, undivided attention.</a:t>
            </a:r>
          </a:p>
          <a:p>
            <a:pPr marL="225425" lvl="0" indent="-106363">
              <a:buFont typeface="Arial" pitchFamily="34" charset="0"/>
              <a:buChar char="•"/>
            </a:pPr>
            <a:r>
              <a:rPr lang="en-US" dirty="0" smtClean="0"/>
              <a:t>Be careful with your body language (Give positive, respectful signals.)</a:t>
            </a:r>
          </a:p>
          <a:p>
            <a:pPr marL="225425" lvl="0" indent="-106363">
              <a:buFont typeface="Arial" pitchFamily="34" charset="0"/>
              <a:buChar char="•"/>
            </a:pPr>
            <a:r>
              <a:rPr lang="en-US" dirty="0" smtClean="0"/>
              <a:t>Listen to the message behind the words. (Active listening)</a:t>
            </a:r>
          </a:p>
          <a:p>
            <a:pPr marL="225425" lvl="0" indent="-106363">
              <a:buFont typeface="Arial" pitchFamily="34" charset="0"/>
              <a:buChar char="•"/>
            </a:pPr>
            <a:r>
              <a:rPr lang="en-US" dirty="0" smtClean="0"/>
              <a:t>Interject with remarks like, “I see what you mean,” or “Yes, I understand,” or “Really?”</a:t>
            </a:r>
          </a:p>
          <a:p>
            <a:pPr marL="225425" lvl="0" indent="-106363">
              <a:buFont typeface="Arial" pitchFamily="34" charset="0"/>
              <a:buChar char="•"/>
            </a:pPr>
            <a:r>
              <a:rPr lang="en-US" dirty="0" smtClean="0"/>
              <a:t>When what the person is saying is not clear to you, clarify by asking questions such as “Are you saying that . . .?” or “Do you mean . . .?” (Do not try to interpret what you do not understand.  It is perfectly OK to ask the speaker to explain to you.)</a:t>
            </a:r>
          </a:p>
          <a:p>
            <a:pPr marL="225425" lvl="0" indent="-106363">
              <a:buFont typeface="Arial" pitchFamily="34" charset="0"/>
              <a:buChar char="•"/>
            </a:pPr>
            <a:r>
              <a:rPr lang="en-US" dirty="0" smtClean="0"/>
              <a:t>Put aside your biases and try to understand the other person’s point of view. (This means you have to listen with patience).</a:t>
            </a:r>
          </a:p>
        </p:txBody>
      </p:sp>
      <p:sp>
        <p:nvSpPr>
          <p:cNvPr id="4" name="Slide Number Placeholder 3"/>
          <p:cNvSpPr>
            <a:spLocks noGrp="1"/>
          </p:cNvSpPr>
          <p:nvPr>
            <p:ph type="sldNum" sz="quarter" idx="10"/>
          </p:nvPr>
        </p:nvSpPr>
        <p:spPr/>
        <p:txBody>
          <a:bodyPr/>
          <a:lstStyle/>
          <a:p>
            <a:fld id="{BB27DAE3-DD0E-43A0-87E2-824CEFA62BC0}" type="slidenum">
              <a:rPr lang="en-US" smtClean="0"/>
              <a:pPr/>
              <a:t>8</a:t>
            </a:fld>
            <a:endParaRPr lang="en-US"/>
          </a:p>
        </p:txBody>
      </p:sp>
    </p:spTree>
    <p:extLst>
      <p:ext uri="{BB962C8B-B14F-4D97-AF65-F5344CB8AC3E}">
        <p14:creationId xmlns:p14="http://schemas.microsoft.com/office/powerpoint/2010/main" val="929242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0512" lvl="0" indent="-171450">
              <a:buFont typeface="Arial" charset="0"/>
              <a:buChar char="•"/>
            </a:pPr>
            <a:r>
              <a:rPr lang="en-US" dirty="0" smtClean="0"/>
              <a:t>Do not prejudge or try to read the other person’s mind. Get the whole story first before attempting to make a judgment.</a:t>
            </a:r>
          </a:p>
          <a:p>
            <a:pPr marL="290512" lvl="0" indent="-171450">
              <a:buFont typeface="Arial" charset="0"/>
              <a:buChar char="•"/>
            </a:pPr>
            <a:r>
              <a:rPr lang="en-US" dirty="0" smtClean="0"/>
              <a:t>Be patient.  Avoid interrupting and filling in remarks or details for the person.</a:t>
            </a:r>
          </a:p>
          <a:p>
            <a:pPr marL="290512" lvl="0" indent="-171450">
              <a:buFont typeface="Arial" charset="0"/>
              <a:buChar char="•"/>
            </a:pPr>
            <a:r>
              <a:rPr lang="en-US" dirty="0" smtClean="0"/>
              <a:t>Do not be anxious to defend yourself.</a:t>
            </a:r>
          </a:p>
          <a:p>
            <a:pPr marL="290512" lvl="0" indent="-171450">
              <a:buFont typeface="Arial" charset="0"/>
              <a:buChar char="•"/>
            </a:pPr>
            <a:r>
              <a:rPr lang="en-US" dirty="0" smtClean="0"/>
              <a:t>Listen empathetically. Sympathize with the feelings expressed.</a:t>
            </a:r>
          </a:p>
          <a:p>
            <a:pPr marL="290512" lvl="0" indent="-171450">
              <a:buFont typeface="Arial" charset="0"/>
              <a:buChar char="•"/>
            </a:pPr>
            <a:r>
              <a:rPr lang="en-US" dirty="0" smtClean="0"/>
              <a:t>Ask appropriate questions.</a:t>
            </a:r>
          </a:p>
          <a:p>
            <a:pPr marL="290512" lvl="0" indent="-171450">
              <a:buFont typeface="Arial" charset="0"/>
              <a:buChar char="•"/>
            </a:pPr>
            <a:r>
              <a:rPr lang="en-US" dirty="0" smtClean="0"/>
              <a:t>Ask open-ended questions. Avoid questions that elicit a “yes/no” answer.</a:t>
            </a:r>
          </a:p>
          <a:p>
            <a:pPr marL="290512" lvl="0" indent="-171450">
              <a:buFont typeface="Arial" charset="0"/>
              <a:buChar char="•"/>
            </a:pPr>
            <a:r>
              <a:rPr lang="en-US" dirty="0" smtClean="0"/>
              <a:t>Create trust and safety in the relationship.</a:t>
            </a:r>
          </a:p>
          <a:p>
            <a:pPr marL="290512"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Keep all information confidential if the speaker requests it or if the matter is highly sensitive. (If the speaker talks about wanting to harm himself/herself or wanting to</a:t>
            </a:r>
            <a:r>
              <a:rPr lang="en-US" baseline="0" dirty="0" smtClean="0"/>
              <a:t> </a:t>
            </a:r>
            <a:r>
              <a:rPr lang="en-US" dirty="0" smtClean="0"/>
              <a:t>harm someone else, this is not a matter for </a:t>
            </a:r>
            <a:r>
              <a:rPr lang="en-US" sz="1200" kern="1200" dirty="0" smtClean="0">
                <a:solidFill>
                  <a:schemeClr val="tx1"/>
                </a:solidFill>
                <a:effectLst/>
                <a:latin typeface="+mn-lt"/>
                <a:ea typeface="+mn-ea"/>
                <a:cs typeface="+mn-cs"/>
              </a:rPr>
              <a:t>confidentiality. You are legally required to report this.)</a:t>
            </a:r>
          </a:p>
          <a:p>
            <a:pPr marL="290512" lvl="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BB27DAE3-DD0E-43A0-87E2-824CEFA62BC0}" type="slidenum">
              <a:rPr lang="en-US" smtClean="0"/>
              <a:pPr/>
              <a:t>9</a:t>
            </a:fld>
            <a:endParaRPr lang="en-US"/>
          </a:p>
        </p:txBody>
      </p:sp>
    </p:spTree>
    <p:extLst>
      <p:ext uri="{BB962C8B-B14F-4D97-AF65-F5344CB8AC3E}">
        <p14:creationId xmlns:p14="http://schemas.microsoft.com/office/powerpoint/2010/main" val="1363840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597B7-FB5F-480A-A83C-C7A4B9C2AD3D}" type="datetimeFigureOut">
              <a:rPr lang="en-US" smtClean="0"/>
              <a:pPr/>
              <a:t>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C597B7-FB5F-480A-A83C-C7A4B9C2AD3D}" type="datetimeFigureOut">
              <a:rPr lang="en-US" smtClean="0"/>
              <a:pPr/>
              <a:t>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597B7-FB5F-480A-A83C-C7A4B9C2AD3D}" type="datetimeFigureOut">
              <a:rPr lang="en-US" smtClean="0"/>
              <a:pPr/>
              <a:t>2/11/16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C597B7-FB5F-480A-A83C-C7A4B9C2AD3D}" type="datetimeFigureOut">
              <a:rPr lang="en-US" smtClean="0"/>
              <a:pPr/>
              <a:t>2/11/16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C597B7-FB5F-480A-A83C-C7A4B9C2AD3D}" type="datetimeFigureOut">
              <a:rPr lang="en-US" smtClean="0"/>
              <a:pPr/>
              <a:t>2/11/16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597B7-FB5F-480A-A83C-C7A4B9C2AD3D}" type="datetimeFigureOut">
              <a:rPr lang="en-US" smtClean="0"/>
              <a:pPr/>
              <a:t>2/11/16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2/11/16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597B7-FB5F-480A-A83C-C7A4B9C2AD3D}" type="datetimeFigureOut">
              <a:rPr lang="en-US" smtClean="0"/>
              <a:pPr/>
              <a:t>2/11/16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0859B-F2CB-4E95-8423-2400291867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597B7-FB5F-480A-A83C-C7A4B9C2AD3D}" type="datetimeFigureOut">
              <a:rPr lang="en-US" smtClean="0"/>
              <a:pPr/>
              <a:t>2/11/16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0859B-F2CB-4E95-8423-2400291867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520" y="404664"/>
            <a:ext cx="8892480" cy="5400600"/>
          </a:xfrm>
          <a:ln>
            <a:noFill/>
          </a:ln>
        </p:spPr>
        <p:txBody>
          <a:bodyPr>
            <a:noAutofit/>
          </a:bodyPr>
          <a:lstStyle/>
          <a:p>
            <a:r>
              <a:rPr lang="en-US" sz="7200" dirty="0" smtClean="0">
                <a:ln w="18415" cmpd="sng">
                  <a:noFill/>
                  <a:prstDash val="solid"/>
                </a:ln>
                <a:solidFill>
                  <a:srgbClr val="009999"/>
                </a:solidFill>
                <a:effectLst>
                  <a:outerShdw blurRad="38100" dist="38100" dir="2700000" algn="tl">
                    <a:srgbClr val="000000">
                      <a:alpha val="43137"/>
                    </a:srgbClr>
                  </a:outerShdw>
                </a:effectLst>
              </a:rPr>
              <a:t>LEADERSHIP</a:t>
            </a:r>
            <a:r>
              <a:rPr lang="en-US" sz="2400" dirty="0" smtClean="0">
                <a:ln w="18415" cmpd="sng">
                  <a:noFill/>
                  <a:prstDash val="solid"/>
                </a:ln>
                <a:solidFill>
                  <a:srgbClr val="009999"/>
                </a:solidFill>
                <a:effectLst>
                  <a:outerShdw blurRad="38100" dist="38100" dir="2700000" algn="tl">
                    <a:srgbClr val="000000">
                      <a:alpha val="43137"/>
                    </a:srgbClr>
                  </a:outerShdw>
                </a:effectLst>
              </a:rPr>
              <a:t/>
            </a:r>
            <a:br>
              <a:rPr lang="en-US" sz="2400" dirty="0" smtClean="0">
                <a:ln w="18415" cmpd="sng">
                  <a:noFill/>
                  <a:prstDash val="solid"/>
                </a:ln>
                <a:solidFill>
                  <a:srgbClr val="009999"/>
                </a:solidFill>
                <a:effectLst>
                  <a:outerShdw blurRad="38100" dist="38100" dir="2700000" algn="tl">
                    <a:srgbClr val="000000">
                      <a:alpha val="43137"/>
                    </a:srgbClr>
                  </a:outerShdw>
                </a:effectLst>
              </a:rPr>
            </a:br>
            <a:r>
              <a:rPr lang="en-US" sz="3200" dirty="0" smtClean="0">
                <a:ln w="18415" cmpd="sng">
                  <a:noFill/>
                  <a:prstDash val="solid"/>
                </a:ln>
                <a:effectLst>
                  <a:outerShdw blurRad="38100" dist="38100" dir="2700000" algn="tl">
                    <a:srgbClr val="000000">
                      <a:alpha val="43137"/>
                    </a:srgbClr>
                  </a:outerShdw>
                </a:effectLst>
              </a:rPr>
              <a:t>Certification  Program</a:t>
            </a:r>
            <a:r>
              <a:rPr lang="en-US" sz="2000" dirty="0" smtClean="0">
                <a:ln w="18415" cmpd="sng">
                  <a:noFill/>
                  <a:prstDash val="solid"/>
                </a:ln>
                <a:effectLst>
                  <a:outerShdw blurRad="38100" dist="38100" dir="2700000" algn="tl">
                    <a:srgbClr val="000000">
                      <a:alpha val="43137"/>
                    </a:srgbClr>
                  </a:outerShdw>
                </a:effectLst>
              </a:rPr>
              <a:t/>
            </a:r>
            <a:br>
              <a:rPr lang="en-US" sz="2000" dirty="0" smtClean="0">
                <a:ln w="18415" cmpd="sng">
                  <a:noFill/>
                  <a:prstDash val="solid"/>
                </a:ln>
                <a:effectLst>
                  <a:outerShdw blurRad="38100" dist="38100" dir="2700000" algn="tl">
                    <a:srgbClr val="000000">
                      <a:alpha val="43137"/>
                    </a:srgbClr>
                  </a:outerShdw>
                </a:effectLst>
              </a:rPr>
            </a:br>
            <a:r>
              <a:rPr lang="en-US" sz="3200" dirty="0">
                <a:ln w="18415" cmpd="sng">
                  <a:noFill/>
                  <a:prstDash val="solid"/>
                </a:ln>
                <a:effectLst>
                  <a:outerShdw blurRad="38100" dist="38100" dir="2700000" algn="tl">
                    <a:srgbClr val="000000">
                      <a:alpha val="43137"/>
                    </a:srgbClr>
                  </a:outerShdw>
                </a:effectLst>
              </a:rPr>
              <a:t>L</a:t>
            </a:r>
            <a:r>
              <a:rPr lang="en-US" sz="3200" dirty="0" smtClean="0">
                <a:ln w="18415" cmpd="sng">
                  <a:noFill/>
                  <a:prstDash val="solid"/>
                </a:ln>
                <a:effectLst>
                  <a:outerShdw blurRad="38100" dist="38100" dir="2700000" algn="tl">
                    <a:srgbClr val="000000">
                      <a:alpha val="43137"/>
                    </a:srgbClr>
                  </a:outerShdw>
                </a:effectLst>
              </a:rPr>
              <a:t>evel 1</a:t>
            </a:r>
            <a:endParaRPr lang="en-US" sz="1600" dirty="0">
              <a:ln w="18415" cmpd="sng">
                <a:noFill/>
                <a:prstDash val="solid"/>
              </a:ln>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55576" y="5877272"/>
            <a:ext cx="8280920" cy="720080"/>
          </a:xfrm>
        </p:spPr>
        <p:txBody>
          <a:bodyPr>
            <a:noAutofit/>
          </a:bodyPr>
          <a:lstStyle/>
          <a:p>
            <a:pPr>
              <a:spcBef>
                <a:spcPts val="0"/>
              </a:spcBef>
            </a:pPr>
            <a:r>
              <a:rPr lang="en-US" sz="1500" dirty="0" smtClean="0">
                <a:solidFill>
                  <a:schemeClr val="bg1"/>
                </a:solidFill>
              </a:rPr>
              <a:t>General Conference of Seventh-day Adventists  Women’s Ministries Department</a:t>
            </a:r>
          </a:p>
          <a:p>
            <a:pPr>
              <a:spcBef>
                <a:spcPts val="0"/>
              </a:spcBef>
            </a:pPr>
            <a:r>
              <a:rPr lang="en-US" sz="2400" dirty="0" smtClean="0">
                <a:solidFill>
                  <a:schemeClr val="bg1"/>
                </a:solidFill>
              </a:rPr>
              <a:t>www.adventistwomensministries.org</a:t>
            </a:r>
            <a:endParaRPr lang="en-US" sz="2400" dirty="0">
              <a:solidFill>
                <a:schemeClr val="bg1"/>
              </a:solidFill>
            </a:endParaRPr>
          </a:p>
        </p:txBody>
      </p:sp>
      <p:sp>
        <p:nvSpPr>
          <p:cNvPr id="4" name="Rectangle 3"/>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539552" y="1404065"/>
            <a:ext cx="8604448"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r>
              <a:rPr lang="en-US" sz="3600" b="1" smtClean="0">
                <a:solidFill>
                  <a:srgbClr val="9A0000"/>
                </a:solidFill>
              </a:rPr>
              <a:t>2. </a:t>
            </a:r>
            <a:r>
              <a:rPr lang="en-US" sz="3600" b="1" dirty="0" smtClean="0">
                <a:solidFill>
                  <a:srgbClr val="9A0000"/>
                </a:solidFill>
              </a:rPr>
              <a:t>Ways to Improve Listening </a:t>
            </a: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539552" y="2235636"/>
            <a:ext cx="5796136" cy="3785652"/>
          </a:xfrm>
          <a:prstGeom prst="rect">
            <a:avLst/>
          </a:prstGeom>
        </p:spPr>
        <p:txBody>
          <a:bodyPr wrap="square">
            <a:spAutoFit/>
          </a:bodyPr>
          <a:lstStyle/>
          <a:p>
            <a:pPr>
              <a:lnSpc>
                <a:spcPct val="150000"/>
              </a:lnSpc>
            </a:pPr>
            <a:r>
              <a:rPr lang="en-US" sz="3200" dirty="0" smtClean="0"/>
              <a:t>a. Attend</a:t>
            </a:r>
          </a:p>
          <a:p>
            <a:pPr>
              <a:lnSpc>
                <a:spcPct val="150000"/>
              </a:lnSpc>
            </a:pPr>
            <a:r>
              <a:rPr lang="en-US" sz="3200" dirty="0" smtClean="0"/>
              <a:t>b. Acknowledge</a:t>
            </a:r>
          </a:p>
          <a:p>
            <a:pPr>
              <a:lnSpc>
                <a:spcPct val="150000"/>
              </a:lnSpc>
            </a:pPr>
            <a:r>
              <a:rPr lang="en-US" sz="3200" dirty="0" smtClean="0"/>
              <a:t>c. Invite more information</a:t>
            </a:r>
          </a:p>
          <a:p>
            <a:pPr>
              <a:lnSpc>
                <a:spcPct val="150000"/>
              </a:lnSpc>
            </a:pPr>
            <a:r>
              <a:rPr lang="en-US" sz="3200" dirty="0" smtClean="0"/>
              <a:t>d. Summarize to ensure accuracy</a:t>
            </a:r>
          </a:p>
          <a:p>
            <a:pPr>
              <a:lnSpc>
                <a:spcPct val="150000"/>
              </a:lnSpc>
            </a:pPr>
            <a:r>
              <a:rPr lang="en-US" sz="3200" dirty="0" smtClean="0"/>
              <a:t>e. Ask open questions</a:t>
            </a:r>
            <a:endParaRPr lang="en-US" sz="3200" dirty="0"/>
          </a:p>
        </p:txBody>
      </p:sp>
      <p:pic>
        <p:nvPicPr>
          <p:cNvPr id="3" name="Picture 2"/>
          <p:cNvPicPr>
            <a:picLocks noChangeAspect="1"/>
          </p:cNvPicPr>
          <p:nvPr/>
        </p:nvPicPr>
        <p:blipFill>
          <a:blip r:embed="rId4"/>
          <a:stretch>
            <a:fillRect/>
          </a:stretch>
        </p:blipFill>
        <p:spPr>
          <a:xfrm>
            <a:off x="5652120" y="3717032"/>
            <a:ext cx="3868226" cy="3369918"/>
          </a:xfrm>
          <a:prstGeom prst="rect">
            <a:avLst/>
          </a:prstGeom>
        </p:spPr>
      </p:pic>
      <p:sp>
        <p:nvSpPr>
          <p:cNvPr id="4" name="Title 3"/>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980729"/>
            <a:ext cx="9144000" cy="1077218"/>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200" b="1" dirty="0" smtClean="0">
                <a:solidFill>
                  <a:srgbClr val="9A0000"/>
                </a:solidFill>
              </a:rPr>
              <a:t>B. Remember These Scriptures</a:t>
            </a:r>
          </a:p>
          <a:p>
            <a:pPr lvl="0" algn="ctr"/>
            <a:r>
              <a:rPr lang="en-US" sz="3200" b="1" dirty="0" smtClean="0">
                <a:solidFill>
                  <a:srgbClr val="9A0000"/>
                </a:solidFill>
              </a:rPr>
              <a:t>for Effective Communication</a:t>
            </a: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0" y="2348880"/>
            <a:ext cx="8748464" cy="4154984"/>
          </a:xfrm>
          <a:prstGeom prst="rect">
            <a:avLst/>
          </a:prstGeom>
        </p:spPr>
        <p:txBody>
          <a:bodyPr wrap="square">
            <a:spAutoFit/>
          </a:bodyPr>
          <a:lstStyle/>
          <a:p>
            <a:pPr marL="461963" indent="-236538" algn="ctr">
              <a:tabLst>
                <a:tab pos="569913" algn="l"/>
              </a:tabLst>
            </a:pPr>
            <a:r>
              <a:rPr lang="en-US" sz="2400" b="1" dirty="0" smtClean="0"/>
              <a:t>“Let your speech be always with grace, seasoned with salt, that ye may know how ye ought to answer every man.”</a:t>
            </a:r>
          </a:p>
          <a:p>
            <a:pPr marL="461963" indent="-236538" algn="ctr">
              <a:tabLst>
                <a:tab pos="688975" algn="l"/>
              </a:tabLst>
            </a:pPr>
            <a:r>
              <a:rPr lang="en-US" sz="2400" b="1" dirty="0" smtClean="0"/>
              <a:t>		Colossians 4:6</a:t>
            </a:r>
            <a:endParaRPr lang="en-US" sz="2400" dirty="0" smtClean="0"/>
          </a:p>
          <a:p>
            <a:pPr marL="461963" indent="-236538" algn="ctr">
              <a:tabLst>
                <a:tab pos="569913" algn="l"/>
              </a:tabLst>
            </a:pPr>
            <a:r>
              <a:rPr lang="en-US" sz="2400" b="1" dirty="0" smtClean="0"/>
              <a:t> </a:t>
            </a:r>
            <a:endParaRPr lang="en-US" sz="2400" dirty="0" smtClean="0"/>
          </a:p>
          <a:p>
            <a:pPr marL="461963" indent="-236538" algn="ctr">
              <a:tabLst>
                <a:tab pos="569913" algn="l"/>
              </a:tabLst>
            </a:pPr>
            <a:r>
              <a:rPr lang="en-US" sz="2400" b="1" dirty="0" smtClean="0"/>
              <a:t>“Thy lips are like a thread of scarlet and thy speech is comely.”</a:t>
            </a:r>
          </a:p>
          <a:p>
            <a:pPr marL="461963" indent="-236538" algn="ctr">
              <a:tabLst>
                <a:tab pos="688975" algn="l"/>
              </a:tabLst>
            </a:pPr>
            <a:r>
              <a:rPr lang="en-US" sz="2400" b="1" dirty="0" smtClean="0"/>
              <a:t>		Song of Solomon 4:3.</a:t>
            </a:r>
            <a:endParaRPr lang="en-US" sz="2400" dirty="0" smtClean="0"/>
          </a:p>
          <a:p>
            <a:pPr marL="461963" indent="-236538" algn="ctr">
              <a:tabLst>
                <a:tab pos="569913" algn="l"/>
              </a:tabLst>
            </a:pPr>
            <a:r>
              <a:rPr lang="en-US" sz="2400" b="1" dirty="0" smtClean="0"/>
              <a:t> </a:t>
            </a:r>
            <a:endParaRPr lang="en-US" sz="2400" dirty="0" smtClean="0"/>
          </a:p>
          <a:p>
            <a:pPr marL="461963" indent="-236538" algn="ctr">
              <a:tabLst>
                <a:tab pos="569913" algn="l"/>
              </a:tabLst>
            </a:pPr>
            <a:r>
              <a:rPr lang="en-US" sz="2400" b="1" dirty="0" smtClean="0"/>
              <a:t>“Let no corrupt communication proceed out of thy mouth, but that which is good to the use of edifying, that it may minister grace unto the hearers.”</a:t>
            </a:r>
          </a:p>
          <a:p>
            <a:pPr marL="461963" indent="-236538" algn="ctr">
              <a:tabLst>
                <a:tab pos="688975" algn="l"/>
              </a:tabLst>
            </a:pPr>
            <a:r>
              <a:rPr lang="en-US" sz="2400" b="1" dirty="0" smtClean="0"/>
              <a:t>		Ephesians 4:29</a:t>
            </a:r>
            <a:endParaRPr lang="en-US" sz="24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04065"/>
            <a:ext cx="9144000" cy="584775"/>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200" b="1" smtClean="0">
                <a:solidFill>
                  <a:srgbClr val="9A0000"/>
                </a:solidFill>
              </a:rPr>
              <a:t>1. </a:t>
            </a:r>
            <a:r>
              <a:rPr lang="en-US" sz="3200" b="1" dirty="0" smtClean="0">
                <a:solidFill>
                  <a:srgbClr val="9A0000"/>
                </a:solidFill>
              </a:rPr>
              <a:t>Guidelines for Effective Communication</a:t>
            </a: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323528" y="2564904"/>
            <a:ext cx="6948264" cy="3785652"/>
          </a:xfrm>
          <a:prstGeom prst="rect">
            <a:avLst/>
          </a:prstGeom>
        </p:spPr>
        <p:txBody>
          <a:bodyPr wrap="square">
            <a:spAutoFit/>
          </a:bodyPr>
          <a:lstStyle/>
          <a:p>
            <a:pPr marL="688975" lvl="1" indent="-231775">
              <a:lnSpc>
                <a:spcPct val="150000"/>
              </a:lnSpc>
              <a:buFont typeface="Arial" pitchFamily="34" charset="0"/>
              <a:buChar char="•"/>
              <a:tabLst>
                <a:tab pos="914400" algn="l"/>
              </a:tabLst>
            </a:pPr>
            <a:r>
              <a:rPr lang="en-US" sz="3200" dirty="0" smtClean="0"/>
              <a:t>Choose or set the right atmosphere—the right time, place or opportunity. </a:t>
            </a:r>
          </a:p>
          <a:p>
            <a:pPr marL="688975" lvl="1" indent="-231775">
              <a:lnSpc>
                <a:spcPct val="150000"/>
              </a:lnSpc>
              <a:buFont typeface="Arial" pitchFamily="34" charset="0"/>
              <a:buChar char="•"/>
              <a:tabLst>
                <a:tab pos="914400" algn="l"/>
              </a:tabLst>
            </a:pPr>
            <a:r>
              <a:rPr lang="en-US" sz="3200" dirty="0" smtClean="0"/>
              <a:t>Think before you speak.</a:t>
            </a:r>
          </a:p>
          <a:p>
            <a:pPr marL="688975" lvl="1" indent="-231775">
              <a:lnSpc>
                <a:spcPct val="150000"/>
              </a:lnSpc>
              <a:buFont typeface="Arial" pitchFamily="34" charset="0"/>
              <a:buChar char="•"/>
              <a:tabLst>
                <a:tab pos="914400" algn="l"/>
              </a:tabLst>
            </a:pPr>
            <a:r>
              <a:rPr lang="en-US" sz="3200" dirty="0" smtClean="0"/>
              <a:t>Don’t resurrect dead issues. </a:t>
            </a:r>
          </a:p>
        </p:txBody>
      </p:sp>
      <p:pic>
        <p:nvPicPr>
          <p:cNvPr id="5" name="Picture 4"/>
          <p:cNvPicPr>
            <a:picLocks noChangeAspect="1"/>
          </p:cNvPicPr>
          <p:nvPr/>
        </p:nvPicPr>
        <p:blipFill rotWithShape="1">
          <a:blip r:embed="rId4"/>
          <a:srcRect l="51399" t="29859"/>
          <a:stretch/>
        </p:blipFill>
        <p:spPr>
          <a:xfrm>
            <a:off x="6772566" y="1988840"/>
            <a:ext cx="2389041" cy="4882280"/>
          </a:xfrm>
          <a:prstGeom prst="rect">
            <a:avLst/>
          </a:prstGeom>
          <a:ln>
            <a:noFill/>
          </a:ln>
          <a:effectLst>
            <a:softEdge rad="112500"/>
          </a:effectLst>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8" y="1"/>
            <a:ext cx="9158808" cy="6885384"/>
          </a:xfrm>
          <a:prstGeom prst="rect">
            <a:avLst/>
          </a:prstGeom>
        </p:spPr>
      </p:pic>
      <p:sp>
        <p:nvSpPr>
          <p:cNvPr id="3" name="Content Placeholder 2"/>
          <p:cNvSpPr>
            <a:spLocks noGrp="1"/>
          </p:cNvSpPr>
          <p:nvPr>
            <p:ph idx="1"/>
          </p:nvPr>
        </p:nvSpPr>
        <p:spPr>
          <a:xfrm>
            <a:off x="35496" y="1063277"/>
            <a:ext cx="6624736" cy="4525963"/>
          </a:xfrm>
        </p:spPr>
        <p:txBody>
          <a:bodyPr>
            <a:noAutofit/>
          </a:bodyPr>
          <a:lstStyle/>
          <a:p>
            <a:pPr marL="688975" lvl="1" indent="-231775">
              <a:lnSpc>
                <a:spcPct val="150000"/>
              </a:lnSpc>
              <a:buFont typeface="Arial" pitchFamily="34" charset="0"/>
              <a:buChar char="•"/>
              <a:tabLst>
                <a:tab pos="914400" algn="l"/>
              </a:tabLst>
            </a:pPr>
            <a:r>
              <a:rPr lang="en-US" dirty="0"/>
              <a:t>Do not talk too much. It is not good to monopolize the conversation.</a:t>
            </a:r>
          </a:p>
          <a:p>
            <a:pPr marL="688975" lvl="1" indent="-231775">
              <a:lnSpc>
                <a:spcPct val="150000"/>
              </a:lnSpc>
              <a:buFont typeface="Arial" pitchFamily="34" charset="0"/>
              <a:buChar char="•"/>
              <a:tabLst>
                <a:tab pos="914400" algn="l"/>
              </a:tabLst>
            </a:pPr>
            <a:r>
              <a:rPr lang="en-US" dirty="0"/>
              <a:t>Do not put words into the other person’s mouth.</a:t>
            </a:r>
          </a:p>
          <a:p>
            <a:pPr marL="688975" lvl="1" indent="-231775">
              <a:lnSpc>
                <a:spcPct val="150000"/>
              </a:lnSpc>
              <a:buFont typeface="Arial" pitchFamily="34" charset="0"/>
              <a:buChar char="•"/>
              <a:tabLst>
                <a:tab pos="914400" algn="l"/>
              </a:tabLst>
            </a:pPr>
            <a:r>
              <a:rPr lang="en-US" dirty="0"/>
              <a:t>Do not be quick to change the topic that the other person is speaking on.</a:t>
            </a:r>
          </a:p>
          <a:p>
            <a:pPr marL="688975" lvl="1" indent="-231775">
              <a:lnSpc>
                <a:spcPct val="150000"/>
              </a:lnSpc>
              <a:buFont typeface="Arial" pitchFamily="34" charset="0"/>
              <a:buChar char="•"/>
              <a:tabLst>
                <a:tab pos="914400" algn="l"/>
              </a:tabLst>
            </a:pPr>
            <a:r>
              <a:rPr lang="en-US" dirty="0"/>
              <a:t>Try to be genuine and not artificial.</a:t>
            </a:r>
          </a:p>
        </p:txBody>
      </p:sp>
      <p:pic>
        <p:nvPicPr>
          <p:cNvPr id="6" name="Picture 5"/>
          <p:cNvPicPr>
            <a:picLocks noChangeAspect="1"/>
          </p:cNvPicPr>
          <p:nvPr/>
        </p:nvPicPr>
        <p:blipFill rotWithShape="1">
          <a:blip r:embed="rId4"/>
          <a:srcRect l="52798"/>
          <a:stretch/>
        </p:blipFill>
        <p:spPr>
          <a:xfrm>
            <a:off x="6721892" y="0"/>
            <a:ext cx="2429367" cy="6858000"/>
          </a:xfrm>
          <a:prstGeom prst="rect">
            <a:avLst/>
          </a:prstGeom>
          <a:ln>
            <a:noFill/>
          </a:ln>
          <a:effectLst>
            <a:softEdge rad="112500"/>
          </a:effectLst>
        </p:spPr>
      </p:pic>
    </p:spTree>
    <p:extLst>
      <p:ext uri="{BB962C8B-B14F-4D97-AF65-F5344CB8AC3E}">
        <p14:creationId xmlns:p14="http://schemas.microsoft.com/office/powerpoint/2010/main" val="1349028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0" y="1980704"/>
            <a:ext cx="9396536" cy="4616648"/>
          </a:xfrm>
          <a:prstGeom prst="rect">
            <a:avLst/>
          </a:prstGeom>
        </p:spPr>
        <p:txBody>
          <a:bodyPr wrap="square">
            <a:spAutoFit/>
          </a:bodyPr>
          <a:lstStyle/>
          <a:p>
            <a:pPr marL="628650" lvl="1" indent="-171450">
              <a:lnSpc>
                <a:spcPct val="150000"/>
              </a:lnSpc>
              <a:buFont typeface="Arial" pitchFamily="34" charset="0"/>
              <a:buChar char="•"/>
            </a:pPr>
            <a:r>
              <a:rPr lang="en-US" sz="2800" dirty="0" smtClean="0"/>
              <a:t>Avoid interrupting.</a:t>
            </a:r>
          </a:p>
          <a:p>
            <a:pPr marL="628650" lvl="1" indent="-171450">
              <a:lnSpc>
                <a:spcPct val="150000"/>
              </a:lnSpc>
              <a:buFont typeface="Arial" pitchFamily="34" charset="0"/>
              <a:buChar char="•"/>
            </a:pPr>
            <a:r>
              <a:rPr lang="en-US" sz="2800" dirty="0" smtClean="0"/>
              <a:t>Use a pleasant tone of voice.</a:t>
            </a:r>
          </a:p>
          <a:p>
            <a:pPr marL="628650" lvl="1" indent="-171450">
              <a:lnSpc>
                <a:spcPct val="150000"/>
              </a:lnSpc>
              <a:buFont typeface="Arial" pitchFamily="34" charset="0"/>
              <a:buChar char="•"/>
            </a:pPr>
            <a:r>
              <a:rPr lang="en-US" sz="2800" dirty="0" smtClean="0"/>
              <a:t>Do not use remarks that will humiliate the other person. </a:t>
            </a:r>
          </a:p>
          <a:p>
            <a:pPr marL="628650" lvl="1" indent="-171450">
              <a:lnSpc>
                <a:spcPct val="150000"/>
              </a:lnSpc>
              <a:buFont typeface="Arial" pitchFamily="34" charset="0"/>
              <a:buChar char="•"/>
            </a:pPr>
            <a:r>
              <a:rPr lang="en-US" sz="2800" dirty="0" smtClean="0"/>
              <a:t>Avoid using generalizations. (“You never/you always.”)</a:t>
            </a:r>
          </a:p>
          <a:p>
            <a:pPr marL="628650" lvl="1" indent="-171450">
              <a:lnSpc>
                <a:spcPct val="150000"/>
              </a:lnSpc>
              <a:buFont typeface="Arial" pitchFamily="34" charset="0"/>
              <a:buChar char="•"/>
            </a:pPr>
            <a:r>
              <a:rPr lang="en-US" sz="2800" dirty="0" smtClean="0"/>
              <a:t>Use “I” messages instead of “You” messages.</a:t>
            </a:r>
          </a:p>
          <a:p>
            <a:pPr marL="628650" lvl="1" indent="-171450">
              <a:lnSpc>
                <a:spcPct val="150000"/>
              </a:lnSpc>
              <a:buFont typeface="Arial" pitchFamily="34" charset="0"/>
              <a:buChar char="•"/>
            </a:pPr>
            <a:r>
              <a:rPr lang="en-US" sz="2800" dirty="0" smtClean="0"/>
              <a:t>Be sensitive to the other person’s feelings.</a:t>
            </a:r>
          </a:p>
          <a:p>
            <a:pPr marL="628650" lvl="1" indent="-171450">
              <a:lnSpc>
                <a:spcPct val="150000"/>
              </a:lnSpc>
              <a:buFont typeface="Arial" pitchFamily="34" charset="0"/>
              <a:buChar char="•"/>
            </a:pPr>
            <a:r>
              <a:rPr lang="en-US" sz="2800" dirty="0" smtClean="0"/>
              <a:t>Talk about the other person’s interests.</a:t>
            </a: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36512" y="2276872"/>
            <a:ext cx="7416824" cy="3970318"/>
          </a:xfrm>
          <a:prstGeom prst="rect">
            <a:avLst/>
          </a:prstGeom>
        </p:spPr>
        <p:txBody>
          <a:bodyPr wrap="square">
            <a:spAutoFit/>
          </a:bodyPr>
          <a:lstStyle/>
          <a:p>
            <a:pPr marL="687388" lvl="1" indent="-342900">
              <a:lnSpc>
                <a:spcPct val="150000"/>
              </a:lnSpc>
              <a:buFont typeface="Arial" charset="0"/>
              <a:buChar char="•"/>
            </a:pPr>
            <a:r>
              <a:rPr lang="en-US" sz="2800" dirty="0"/>
              <a:t>Be liberal with compliments </a:t>
            </a:r>
            <a:endParaRPr lang="en-US" sz="2800" dirty="0" smtClean="0"/>
          </a:p>
          <a:p>
            <a:pPr marL="687388" lvl="1" indent="-342900">
              <a:lnSpc>
                <a:spcPct val="150000"/>
              </a:lnSpc>
              <a:buFont typeface="Arial" charset="0"/>
              <a:buChar char="•"/>
            </a:pPr>
            <a:r>
              <a:rPr lang="en-US" sz="2800" dirty="0" smtClean="0"/>
              <a:t>Do not attack or use abusive language. </a:t>
            </a:r>
            <a:endParaRPr lang="en-US" sz="2800" b="1" dirty="0" smtClean="0"/>
          </a:p>
          <a:p>
            <a:pPr marL="687388" lvl="1" indent="-342900">
              <a:lnSpc>
                <a:spcPct val="150000"/>
              </a:lnSpc>
              <a:buFont typeface="Arial" charset="0"/>
              <a:buChar char="•"/>
            </a:pPr>
            <a:r>
              <a:rPr lang="en-US" sz="2800" dirty="0" smtClean="0"/>
              <a:t>Control anger and other negative emotions.</a:t>
            </a:r>
          </a:p>
          <a:p>
            <a:pPr marL="687388" lvl="1" indent="-342900">
              <a:lnSpc>
                <a:spcPct val="150000"/>
              </a:lnSpc>
              <a:buFont typeface="Arial" charset="0"/>
              <a:buChar char="•"/>
            </a:pPr>
            <a:r>
              <a:rPr lang="en-US" sz="2800" dirty="0" smtClean="0"/>
              <a:t>Speak the truth in love. (Ephesians 4:15).</a:t>
            </a:r>
          </a:p>
          <a:p>
            <a:pPr marL="687388" lvl="1" indent="-342900">
              <a:lnSpc>
                <a:spcPct val="150000"/>
              </a:lnSpc>
              <a:buFont typeface="Arial" charset="0"/>
              <a:buChar char="•"/>
            </a:pPr>
            <a:r>
              <a:rPr lang="en-US" sz="2800" dirty="0" smtClean="0"/>
              <a:t>Read and study James 1:19, 20.</a:t>
            </a:r>
          </a:p>
          <a:p>
            <a:pPr marL="687388" lvl="1" indent="-342900">
              <a:lnSpc>
                <a:spcPct val="150000"/>
              </a:lnSpc>
              <a:buFont typeface="Arial" charset="0"/>
              <a:buChar char="•"/>
            </a:pPr>
            <a:r>
              <a:rPr lang="en-US" sz="2800" dirty="0" smtClean="0"/>
              <a:t>Read and study Proverbs 1:5</a:t>
            </a:r>
            <a:endParaRPr lang="en-US" sz="2800" dirty="0"/>
          </a:p>
        </p:txBody>
      </p:sp>
      <p:pic>
        <p:nvPicPr>
          <p:cNvPr id="5" name="Picture 4"/>
          <p:cNvPicPr>
            <a:picLocks noChangeAspect="1"/>
          </p:cNvPicPr>
          <p:nvPr/>
        </p:nvPicPr>
        <p:blipFill rotWithShape="1">
          <a:blip r:embed="rId4"/>
          <a:srcRect l="51399" t="29859"/>
          <a:stretch/>
        </p:blipFill>
        <p:spPr>
          <a:xfrm>
            <a:off x="6948264" y="1996661"/>
            <a:ext cx="2193195" cy="4882280"/>
          </a:xfrm>
          <a:prstGeom prst="rect">
            <a:avLst/>
          </a:prstGeom>
          <a:ln>
            <a:noFill/>
          </a:ln>
          <a:effectLst>
            <a:softEdge rad="112500"/>
          </a:effectLst>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42509"/>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smtClean="0">
                <a:solidFill>
                  <a:srgbClr val="9A0000"/>
                </a:solidFill>
              </a:rPr>
              <a:t>2. </a:t>
            </a:r>
            <a:r>
              <a:rPr lang="en-US" sz="3600" b="1" dirty="0" smtClean="0">
                <a:solidFill>
                  <a:srgbClr val="9A0000"/>
                </a:solidFill>
              </a:rPr>
              <a:t>Three Excellent Pointers </a:t>
            </a: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2987824" y="2569894"/>
            <a:ext cx="5652120" cy="3508653"/>
          </a:xfrm>
          <a:prstGeom prst="rect">
            <a:avLst/>
          </a:prstGeom>
        </p:spPr>
        <p:txBody>
          <a:bodyPr wrap="square">
            <a:spAutoFit/>
          </a:bodyPr>
          <a:lstStyle/>
          <a:p>
            <a:pPr algn="ctr">
              <a:lnSpc>
                <a:spcPct val="150000"/>
              </a:lnSpc>
            </a:pPr>
            <a:r>
              <a:rPr lang="en-US" sz="2800" b="1" dirty="0" smtClean="0">
                <a:solidFill>
                  <a:srgbClr val="9A0000"/>
                </a:solidFill>
              </a:rPr>
              <a:t>a) Think before you speak.</a:t>
            </a:r>
            <a:r>
              <a:rPr lang="en-US" sz="2400" b="1" dirty="0" smtClean="0">
                <a:solidFill>
                  <a:srgbClr val="9A0000"/>
                </a:solidFill>
              </a:rPr>
              <a:t> </a:t>
            </a:r>
            <a:r>
              <a:rPr lang="en-US" sz="2400" dirty="0" smtClean="0">
                <a:solidFill>
                  <a:srgbClr val="9A0000"/>
                </a:solidFill>
              </a:rPr>
              <a:t> </a:t>
            </a:r>
            <a:r>
              <a:rPr lang="en-US" sz="2400" dirty="0" smtClean="0"/>
              <a:t/>
            </a:r>
            <a:br>
              <a:rPr lang="en-US" sz="2400" dirty="0" smtClean="0"/>
            </a:br>
            <a:r>
              <a:rPr lang="en-US" sz="2400" dirty="0" smtClean="0"/>
              <a:t>Sometimes we speak first and then we think. The result may be disastrous. </a:t>
            </a:r>
          </a:p>
          <a:p>
            <a:pPr algn="ctr">
              <a:lnSpc>
                <a:spcPct val="150000"/>
              </a:lnSpc>
            </a:pPr>
            <a:r>
              <a:rPr lang="en-US" sz="2400" dirty="0" smtClean="0"/>
              <a:t>It is a good idea to think before we speak. Many experience regret when their words precede thought. </a:t>
            </a:r>
            <a:endParaRPr lang="en-US" sz="28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288032" y="2132856"/>
            <a:ext cx="8460432" cy="4062651"/>
          </a:xfrm>
          <a:prstGeom prst="rect">
            <a:avLst/>
          </a:prstGeom>
        </p:spPr>
        <p:txBody>
          <a:bodyPr wrap="square">
            <a:spAutoFit/>
          </a:bodyPr>
          <a:lstStyle/>
          <a:p>
            <a:pPr algn="ctr">
              <a:lnSpc>
                <a:spcPct val="150000"/>
              </a:lnSpc>
            </a:pPr>
            <a:r>
              <a:rPr lang="en-US" sz="3200" b="1" dirty="0" smtClean="0">
                <a:solidFill>
                  <a:srgbClr val="9A0000"/>
                </a:solidFill>
              </a:rPr>
              <a:t>b) Use “I” messages instead of “You” messages. </a:t>
            </a:r>
            <a:r>
              <a:rPr lang="en-US" sz="3200" dirty="0" smtClean="0">
                <a:solidFill>
                  <a:srgbClr val="9A0000"/>
                </a:solidFill>
              </a:rPr>
              <a:t> </a:t>
            </a:r>
          </a:p>
          <a:p>
            <a:pPr algn="ctr">
              <a:lnSpc>
                <a:spcPct val="150000"/>
              </a:lnSpc>
            </a:pPr>
            <a:r>
              <a:rPr lang="en-US" sz="2800" dirty="0" smtClean="0"/>
              <a:t>An “I” message is a direct statement of the problem without put-downs and without telling the other person what to do. “I” messages identify your actual feelings and report them openly and honestly, yet kindly, rather than attacking or blaming. </a:t>
            </a:r>
            <a:endParaRPr lang="en-US" sz="28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251520" y="1916832"/>
            <a:ext cx="8892480" cy="4708981"/>
          </a:xfrm>
          <a:prstGeom prst="rect">
            <a:avLst/>
          </a:prstGeom>
        </p:spPr>
        <p:txBody>
          <a:bodyPr wrap="square">
            <a:spAutoFit/>
          </a:bodyPr>
          <a:lstStyle/>
          <a:p>
            <a:pPr algn="ctr">
              <a:lnSpc>
                <a:spcPct val="150000"/>
              </a:lnSpc>
            </a:pPr>
            <a:r>
              <a:rPr lang="en-US" sz="3200" b="1" dirty="0" smtClean="0">
                <a:solidFill>
                  <a:srgbClr val="9A0000"/>
                </a:solidFill>
              </a:rPr>
              <a:t>c) Speak the truth in love. </a:t>
            </a:r>
            <a:r>
              <a:rPr lang="en-US" sz="3200" dirty="0" smtClean="0">
                <a:solidFill>
                  <a:srgbClr val="9A0000"/>
                </a:solidFill>
              </a:rPr>
              <a:t> </a:t>
            </a:r>
            <a:endParaRPr lang="en-US" sz="2800" dirty="0" smtClean="0">
              <a:solidFill>
                <a:srgbClr val="9A0000"/>
              </a:solidFill>
            </a:endParaRPr>
          </a:p>
          <a:p>
            <a:pPr algn="ctr">
              <a:lnSpc>
                <a:spcPct val="150000"/>
              </a:lnSpc>
            </a:pPr>
            <a:r>
              <a:rPr lang="en-US" sz="2800" dirty="0" smtClean="0"/>
              <a:t>While we should always tell the truth, it is important for us to consider the other person’s feelings. We need to blend our honesty with sensitivity. So thinking carefully and making the effort to construct our statements with thoughtfulness will preserve our relationships. It also shows our Christian responsibility.</a:t>
            </a:r>
            <a:endParaRPr lang="en-US" sz="28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124744"/>
            <a:ext cx="9144000" cy="584775"/>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200" b="1" dirty="0" smtClean="0">
                <a:solidFill>
                  <a:srgbClr val="9A0000"/>
                </a:solidFill>
              </a:rPr>
              <a:t>Group Activity 1</a:t>
            </a: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251520" y="2204864"/>
            <a:ext cx="3384376" cy="4524315"/>
          </a:xfrm>
          <a:prstGeom prst="rect">
            <a:avLst/>
          </a:prstGeom>
        </p:spPr>
        <p:txBody>
          <a:bodyPr wrap="square">
            <a:spAutoFit/>
          </a:bodyPr>
          <a:lstStyle/>
          <a:p>
            <a:pPr algn="ctr">
              <a:lnSpc>
                <a:spcPct val="150000"/>
              </a:lnSpc>
            </a:pPr>
            <a:r>
              <a:rPr lang="en-US" sz="2300" dirty="0" smtClean="0"/>
              <a:t>Separate into groups of five. Read quickly </a:t>
            </a:r>
            <a:r>
              <a:rPr lang="en-US" sz="2300" b="1" dirty="0" smtClean="0"/>
              <a:t>Proverbs Chapters 15 – 18.</a:t>
            </a:r>
            <a:r>
              <a:rPr lang="en-US" sz="2300" dirty="0" smtClean="0"/>
              <a:t> Make a list of communication principles you discover in these chapters.</a:t>
            </a:r>
            <a:endParaRPr lang="en-US" sz="800" dirty="0" smtClean="0"/>
          </a:p>
          <a:p>
            <a:pPr algn="ctr">
              <a:lnSpc>
                <a:spcPct val="150000"/>
              </a:lnSpc>
            </a:pPr>
            <a:endParaRPr lang="en-US" sz="800" dirty="0" smtClean="0"/>
          </a:p>
          <a:p>
            <a:pPr algn="ctr">
              <a:lnSpc>
                <a:spcPct val="150000"/>
              </a:lnSpc>
            </a:pPr>
            <a:r>
              <a:rPr lang="en-US" sz="2300" dirty="0" smtClean="0"/>
              <a:t>Share these principles with your group.</a:t>
            </a: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5652" y="620688"/>
            <a:ext cx="5400600" cy="2348880"/>
          </a:xfrm>
        </p:spPr>
        <p:txBody>
          <a:bodyPr>
            <a:noAutofit/>
          </a:bodyPr>
          <a:lstStyle/>
          <a:p>
            <a:pPr>
              <a:lnSpc>
                <a:spcPts val="5000"/>
              </a:lnSpc>
            </a:pPr>
            <a:r>
              <a:rPr lang="en-US" sz="4800" b="1" dirty="0" smtClean="0">
                <a:ln w="13500">
                  <a:solidFill>
                    <a:schemeClr val="accent1">
                      <a:shade val="2500"/>
                      <a:alpha val="6500"/>
                    </a:schemeClr>
                  </a:solidFill>
                  <a:prstDash val="solid"/>
                </a:ln>
                <a:solidFill>
                  <a:srgbClr val="9A0000"/>
                </a:solidFill>
                <a:effectLst>
                  <a:innerShdw blurRad="50900" dist="38500" dir="13500000">
                    <a:srgbClr val="000000">
                      <a:alpha val="60000"/>
                    </a:srgbClr>
                  </a:innerShdw>
                </a:effectLst>
              </a:rPr>
              <a:t>Communication</a:t>
            </a:r>
            <a:br>
              <a:rPr lang="en-US" sz="4800" b="1" dirty="0" smtClean="0">
                <a:ln w="13500">
                  <a:solidFill>
                    <a:schemeClr val="accent1">
                      <a:shade val="2500"/>
                      <a:alpha val="6500"/>
                    </a:schemeClr>
                  </a:solidFill>
                  <a:prstDash val="solid"/>
                </a:ln>
                <a:solidFill>
                  <a:srgbClr val="9A0000"/>
                </a:solidFill>
                <a:effectLst>
                  <a:innerShdw blurRad="50900" dist="38500" dir="13500000">
                    <a:srgbClr val="000000">
                      <a:alpha val="60000"/>
                    </a:srgbClr>
                  </a:innerShdw>
                </a:effectLst>
              </a:rPr>
            </a:br>
            <a:r>
              <a:rPr lang="en-US" sz="4800" b="1" dirty="0" smtClean="0">
                <a:ln w="13500">
                  <a:solidFill>
                    <a:schemeClr val="accent1">
                      <a:shade val="2500"/>
                      <a:alpha val="6500"/>
                    </a:schemeClr>
                  </a:solidFill>
                  <a:prstDash val="solid"/>
                </a:ln>
                <a:solidFill>
                  <a:srgbClr val="9A0000"/>
                </a:solidFill>
                <a:effectLst>
                  <a:innerShdw blurRad="50900" dist="38500" dir="13500000">
                    <a:srgbClr val="000000">
                      <a:alpha val="60000"/>
                    </a:srgbClr>
                  </a:innerShdw>
                </a:effectLst>
              </a:rPr>
              <a:t>Skills </a:t>
            </a:r>
            <a:endParaRPr lang="en-US" sz="4800" b="1" dirty="0">
              <a:ln w="13500">
                <a:solidFill>
                  <a:schemeClr val="accent1">
                    <a:shade val="2500"/>
                    <a:alpha val="6500"/>
                  </a:schemeClr>
                </a:solidFill>
                <a:prstDash val="solid"/>
              </a:ln>
              <a:solidFill>
                <a:srgbClr val="9A0000"/>
              </a:solidFill>
              <a:effectLst>
                <a:innerShdw blurRad="50900" dist="38500" dir="13500000">
                  <a:srgbClr val="000000">
                    <a:alpha val="60000"/>
                  </a:srgbClr>
                </a:innerShdw>
              </a:effectLst>
            </a:endParaRPr>
          </a:p>
        </p:txBody>
      </p:sp>
      <p:sp>
        <p:nvSpPr>
          <p:cNvPr id="6" name="Rectangle 5"/>
          <p:cNvSpPr/>
          <p:nvPr/>
        </p:nvSpPr>
        <p:spPr>
          <a:xfrm>
            <a:off x="612576" y="5949280"/>
            <a:ext cx="9144000" cy="584776"/>
          </a:xfrm>
          <a:prstGeom prst="rect">
            <a:avLst/>
          </a:prstGeom>
        </p:spPr>
        <p:txBody>
          <a:bodyPr wrap="square">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Leadership Certification Program - Level 1</a:t>
            </a:r>
            <a:endParaRPr lang="en-US" sz="3200" dirty="0">
              <a:latin typeface="+mj-lt"/>
            </a:endParaRPr>
          </a:p>
        </p:txBody>
      </p:sp>
      <p:sp>
        <p:nvSpPr>
          <p:cNvPr id="7" name="Rectangle 6"/>
          <p:cNvSpPr/>
          <p:nvPr/>
        </p:nvSpPr>
        <p:spPr>
          <a:xfrm>
            <a:off x="3707904" y="2600236"/>
            <a:ext cx="5436096" cy="1200329"/>
          </a:xfrm>
          <a:prstGeom prst="rect">
            <a:avLst/>
          </a:prstGeom>
        </p:spPr>
        <p:txBody>
          <a:bodyPr wrap="square">
            <a:spAutoFit/>
          </a:bodyPr>
          <a:lstStyle/>
          <a:p>
            <a:pPr algn="ctr"/>
            <a:r>
              <a:rPr lang="en-US" b="1" spc="50" dirty="0"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rPr>
              <a:t>Written by</a:t>
            </a:r>
          </a:p>
          <a:p>
            <a:pPr algn="ctr"/>
            <a:r>
              <a:rPr lang="en-US" b="1" spc="50" dirty="0"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rPr>
              <a:t>Daphne Jean Thomas</a:t>
            </a:r>
          </a:p>
          <a:p>
            <a:pPr algn="ctr"/>
            <a:r>
              <a:rPr lang="en-US" b="1" spc="50" dirty="0"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rPr>
              <a:t>Updated by Gloria </a:t>
            </a:r>
            <a:r>
              <a:rPr lang="en-US" b="1" spc="50" dirty="0" err="1"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rPr>
              <a:t>Trotman</a:t>
            </a:r>
            <a:endParaRPr lang="en-US" b="1" spc="50" dirty="0"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endParaRPr>
          </a:p>
          <a:p>
            <a:pPr algn="ctr"/>
            <a:r>
              <a:rPr lang="en-US" b="1" spc="50" dirty="0"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rPr>
              <a:t>(2013)</a:t>
            </a:r>
            <a:endParaRPr lang="en-US" dirty="0">
              <a:solidFill>
                <a:srgbClr val="C00000"/>
              </a:solidFill>
            </a:endParaRPr>
          </a:p>
        </p:txBody>
      </p:sp>
      <p:sp>
        <p:nvSpPr>
          <p:cNvPr id="9" name="Rectangle 8"/>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3205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A. Conflict</a:t>
            </a:r>
            <a:endParaRPr lang="en-US" sz="36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611560" y="2145045"/>
            <a:ext cx="8244408" cy="4524315"/>
          </a:xfrm>
          <a:prstGeom prst="rect">
            <a:avLst/>
          </a:prstGeom>
        </p:spPr>
        <p:txBody>
          <a:bodyPr wrap="square">
            <a:spAutoFit/>
          </a:bodyPr>
          <a:lstStyle/>
          <a:p>
            <a:pPr lvl="0">
              <a:lnSpc>
                <a:spcPct val="150000"/>
              </a:lnSpc>
            </a:pPr>
            <a:r>
              <a:rPr lang="en-US" sz="2400" b="1" dirty="0" smtClean="0">
                <a:solidFill>
                  <a:srgbClr val="9A0000"/>
                </a:solidFill>
              </a:rPr>
              <a:t>1. Reasons for the inevitability of conflict in relationships:</a:t>
            </a:r>
          </a:p>
          <a:p>
            <a:pPr lvl="0">
              <a:lnSpc>
                <a:spcPct val="150000"/>
              </a:lnSpc>
              <a:buFont typeface="Arial" pitchFamily="34" charset="0"/>
              <a:buChar char="•"/>
            </a:pPr>
            <a:r>
              <a:rPr lang="en-US" sz="2400" dirty="0" smtClean="0"/>
              <a:t> Different backgrounds</a:t>
            </a:r>
          </a:p>
          <a:p>
            <a:pPr lvl="0">
              <a:lnSpc>
                <a:spcPct val="150000"/>
              </a:lnSpc>
              <a:buFont typeface="Arial" pitchFamily="34" charset="0"/>
              <a:buChar char="•"/>
            </a:pPr>
            <a:r>
              <a:rPr lang="en-US" sz="2400" dirty="0" smtClean="0"/>
              <a:t> Lack of information or wrong assumptions</a:t>
            </a:r>
          </a:p>
          <a:p>
            <a:pPr lvl="0">
              <a:lnSpc>
                <a:spcPct val="150000"/>
              </a:lnSpc>
              <a:buFont typeface="Arial" pitchFamily="34" charset="0"/>
              <a:buChar char="•"/>
            </a:pPr>
            <a:r>
              <a:rPr lang="en-US" sz="2400" dirty="0" smtClean="0"/>
              <a:t> Different orientation</a:t>
            </a:r>
          </a:p>
          <a:p>
            <a:pPr lvl="0">
              <a:lnSpc>
                <a:spcPct val="150000"/>
              </a:lnSpc>
              <a:buFont typeface="Arial" pitchFamily="34" charset="0"/>
              <a:buChar char="•"/>
            </a:pPr>
            <a:r>
              <a:rPr lang="en-US" sz="2400" dirty="0" smtClean="0"/>
              <a:t> Difficult people and personality clashes</a:t>
            </a:r>
          </a:p>
          <a:p>
            <a:pPr lvl="0">
              <a:lnSpc>
                <a:spcPct val="150000"/>
              </a:lnSpc>
              <a:buFont typeface="Arial" pitchFamily="34" charset="0"/>
              <a:buChar char="•"/>
            </a:pPr>
            <a:r>
              <a:rPr lang="en-US" sz="2400" dirty="0" smtClean="0"/>
              <a:t> Different past experiences</a:t>
            </a:r>
          </a:p>
          <a:p>
            <a:pPr lvl="0">
              <a:lnSpc>
                <a:spcPct val="150000"/>
              </a:lnSpc>
              <a:buFont typeface="Arial" pitchFamily="34" charset="0"/>
              <a:buChar char="•"/>
            </a:pPr>
            <a:r>
              <a:rPr lang="en-US" sz="2400" dirty="0" smtClean="0"/>
              <a:t> Different genders</a:t>
            </a:r>
          </a:p>
          <a:p>
            <a:pPr lvl="0">
              <a:lnSpc>
                <a:spcPct val="150000"/>
              </a:lnSpc>
              <a:buFont typeface="Arial" pitchFamily="34" charset="0"/>
              <a:buChar char="•"/>
            </a:pPr>
            <a:r>
              <a:rPr lang="en-US" sz="2400" dirty="0" smtClean="0"/>
              <a:t> Lack of trust  </a:t>
            </a:r>
            <a:endParaRPr lang="en-US" sz="2400" dirty="0"/>
          </a:p>
        </p:txBody>
      </p:sp>
      <p:pic>
        <p:nvPicPr>
          <p:cNvPr id="4" name="Picture 3"/>
          <p:cNvPicPr>
            <a:picLocks noChangeAspect="1"/>
          </p:cNvPicPr>
          <p:nvPr/>
        </p:nvPicPr>
        <p:blipFill>
          <a:blip r:embed="rId4"/>
          <a:stretch>
            <a:fillRect/>
          </a:stretch>
        </p:blipFill>
        <p:spPr>
          <a:xfrm>
            <a:off x="6557268" y="3812274"/>
            <a:ext cx="2298700" cy="2844800"/>
          </a:xfrm>
          <a:prstGeom prst="rect">
            <a:avLst/>
          </a:prstGeom>
          <a:ln>
            <a:noFill/>
          </a:ln>
          <a:effectLst>
            <a:softEdge rad="112500"/>
          </a:effectLst>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32057"/>
            <a:ext cx="9144000" cy="584775"/>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200" b="1" dirty="0" smtClean="0">
                <a:solidFill>
                  <a:srgbClr val="9A0000"/>
                </a:solidFill>
              </a:rPr>
              <a:t>Communicating in Difficult Situations</a:t>
            </a:r>
            <a:endParaRPr lang="en-US" sz="32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251520" y="2268155"/>
            <a:ext cx="8568952" cy="4401205"/>
          </a:xfrm>
          <a:prstGeom prst="rect">
            <a:avLst/>
          </a:prstGeom>
        </p:spPr>
        <p:txBody>
          <a:bodyPr wrap="square">
            <a:spAutoFit/>
          </a:bodyPr>
          <a:lstStyle/>
          <a:p>
            <a:pPr lvl="0"/>
            <a:r>
              <a:rPr lang="en-US" sz="2400" b="1" dirty="0" smtClean="0">
                <a:solidFill>
                  <a:srgbClr val="9A0000"/>
                </a:solidFill>
              </a:rPr>
              <a:t>2. Strategies for communicating during conflict:</a:t>
            </a:r>
          </a:p>
          <a:p>
            <a:pPr lvl="0"/>
            <a:endParaRPr lang="en-US" sz="1400" dirty="0" smtClean="0"/>
          </a:p>
          <a:p>
            <a:pPr marL="342900" lvl="0" indent="-342900">
              <a:buFont typeface="Arial" charset="0"/>
              <a:buChar char="•"/>
            </a:pPr>
            <a:r>
              <a:rPr lang="en-US" sz="2400" dirty="0" smtClean="0"/>
              <a:t>Draw on your spiritual resources.</a:t>
            </a:r>
          </a:p>
          <a:p>
            <a:pPr lvl="0">
              <a:buFont typeface="Arial" pitchFamily="34" charset="0"/>
              <a:buChar char="•"/>
            </a:pPr>
            <a:endParaRPr lang="en-US" sz="1400" dirty="0" smtClean="0"/>
          </a:p>
          <a:p>
            <a:pPr marL="342900" lvl="0" indent="-342900">
              <a:buFont typeface="Arial" charset="0"/>
              <a:buChar char="•"/>
            </a:pPr>
            <a:r>
              <a:rPr lang="en-US" sz="2400" dirty="0" smtClean="0"/>
              <a:t>Don’t judge the other person(s) too quickly or too harshly.</a:t>
            </a:r>
          </a:p>
          <a:p>
            <a:pPr lvl="0">
              <a:buFont typeface="Arial" pitchFamily="34" charset="0"/>
              <a:buChar char="•"/>
            </a:pPr>
            <a:endParaRPr lang="en-US" sz="1400" dirty="0" smtClean="0"/>
          </a:p>
          <a:p>
            <a:pPr marL="342900" lvl="0" indent="-342900">
              <a:buFont typeface="Arial" charset="0"/>
              <a:buChar char="•"/>
            </a:pPr>
            <a:r>
              <a:rPr lang="en-US" sz="2400" dirty="0" smtClean="0"/>
              <a:t>Be patient under pressure. </a:t>
            </a:r>
          </a:p>
          <a:p>
            <a:pPr lvl="0">
              <a:buFont typeface="Arial" pitchFamily="34" charset="0"/>
              <a:buChar char="•"/>
            </a:pPr>
            <a:endParaRPr lang="en-US" sz="1400" dirty="0" smtClean="0"/>
          </a:p>
          <a:p>
            <a:pPr marL="342900" lvl="0" indent="-342900">
              <a:buFont typeface="Arial" charset="0"/>
              <a:buChar char="•"/>
            </a:pPr>
            <a:r>
              <a:rPr lang="en-US" sz="2400" dirty="0" smtClean="0"/>
              <a:t>Be mature even when others behave childishly.</a:t>
            </a:r>
          </a:p>
          <a:p>
            <a:pPr lvl="0">
              <a:buFont typeface="Arial" pitchFamily="34" charset="0"/>
              <a:buChar char="•"/>
            </a:pPr>
            <a:endParaRPr lang="en-US" sz="1400" dirty="0" smtClean="0"/>
          </a:p>
          <a:p>
            <a:pPr marL="342900" lvl="0" indent="-342900">
              <a:buFont typeface="Arial" charset="0"/>
              <a:buChar char="•"/>
            </a:pPr>
            <a:r>
              <a:rPr lang="en-US" sz="2400" dirty="0" smtClean="0"/>
              <a:t>Be professional in all your dealings with colleagues, </a:t>
            </a:r>
            <a:br>
              <a:rPr lang="en-US" sz="2400" dirty="0" smtClean="0"/>
            </a:br>
            <a:r>
              <a:rPr lang="en-US" sz="2400" dirty="0" smtClean="0"/>
              <a:t>subordinates, or supervisors.</a:t>
            </a:r>
          </a:p>
          <a:p>
            <a:pPr lvl="0">
              <a:buFont typeface="Arial" pitchFamily="34" charset="0"/>
              <a:buChar char="•"/>
            </a:pPr>
            <a:endParaRPr lang="en-US" sz="1400" dirty="0" smtClean="0"/>
          </a:p>
          <a:p>
            <a:pPr marL="342900" lvl="0" indent="-342900">
              <a:buFont typeface="Arial" charset="0"/>
              <a:buChar char="•"/>
            </a:pPr>
            <a:r>
              <a:rPr lang="en-US" sz="2400" dirty="0" smtClean="0"/>
              <a:t>Don’t let others dictate your behavior by responding in kind. </a:t>
            </a:r>
            <a:endParaRPr lang="en-US" sz="24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04065"/>
            <a:ext cx="9144000" cy="584775"/>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200" b="1" dirty="0" smtClean="0">
                <a:solidFill>
                  <a:srgbClr val="9A0000"/>
                </a:solidFill>
              </a:rPr>
              <a:t>Communicating in Difficult Situations</a:t>
            </a:r>
            <a:endParaRPr lang="en-US" sz="3200"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1080120" y="2319838"/>
            <a:ext cx="7380312" cy="4493538"/>
          </a:xfrm>
          <a:prstGeom prst="rect">
            <a:avLst/>
          </a:prstGeom>
        </p:spPr>
        <p:txBody>
          <a:bodyPr wrap="square">
            <a:spAutoFit/>
          </a:bodyPr>
          <a:lstStyle/>
          <a:p>
            <a:pPr lvl="0"/>
            <a:r>
              <a:rPr lang="en-US" sz="2400" b="1" dirty="0" smtClean="0">
                <a:solidFill>
                  <a:srgbClr val="9A0000"/>
                </a:solidFill>
              </a:rPr>
              <a:t>3. Try these steps for settling conflict: </a:t>
            </a:r>
          </a:p>
          <a:p>
            <a:pPr lvl="0">
              <a:buFont typeface="Arial" pitchFamily="34" charset="0"/>
              <a:buChar char="•"/>
            </a:pPr>
            <a:endParaRPr lang="en-US" sz="1400" dirty="0" smtClean="0"/>
          </a:p>
          <a:p>
            <a:pPr marL="342900" lvl="0" indent="-342900">
              <a:buFont typeface="Arial" charset="0"/>
              <a:buChar char="•"/>
            </a:pPr>
            <a:r>
              <a:rPr lang="en-US" sz="2400" dirty="0" smtClean="0"/>
              <a:t>Admit that there is a conflict. </a:t>
            </a:r>
          </a:p>
          <a:p>
            <a:pPr lvl="0">
              <a:buFont typeface="Arial" pitchFamily="34" charset="0"/>
              <a:buChar char="•"/>
            </a:pPr>
            <a:endParaRPr lang="en-US" sz="1400" dirty="0" smtClean="0"/>
          </a:p>
          <a:p>
            <a:pPr marL="342900" lvl="0" indent="-342900">
              <a:buFont typeface="Arial" charset="0"/>
              <a:buChar char="•"/>
            </a:pPr>
            <a:r>
              <a:rPr lang="en-US" sz="2400" dirty="0" smtClean="0"/>
              <a:t>Identify who has the need. </a:t>
            </a:r>
          </a:p>
          <a:p>
            <a:pPr lvl="0">
              <a:buFont typeface="Arial" pitchFamily="34" charset="0"/>
              <a:buChar char="•"/>
            </a:pPr>
            <a:endParaRPr lang="en-US" sz="1400" dirty="0" smtClean="0"/>
          </a:p>
          <a:p>
            <a:pPr marL="342900" lvl="0" indent="-342900">
              <a:buFont typeface="Arial" charset="0"/>
              <a:buChar char="•"/>
            </a:pPr>
            <a:r>
              <a:rPr lang="en-US" sz="2400" dirty="0" smtClean="0"/>
              <a:t>Brainstorm to find as many solutions as possible.</a:t>
            </a:r>
          </a:p>
          <a:p>
            <a:pPr lvl="0">
              <a:buFont typeface="Arial" pitchFamily="34" charset="0"/>
              <a:buChar char="•"/>
            </a:pPr>
            <a:endParaRPr lang="en-US" sz="1400" dirty="0" smtClean="0"/>
          </a:p>
          <a:p>
            <a:pPr marL="342900" lvl="0" indent="-342900">
              <a:buFont typeface="Arial" charset="0"/>
              <a:buChar char="•"/>
            </a:pPr>
            <a:r>
              <a:rPr lang="en-US" sz="2400" dirty="0" smtClean="0"/>
              <a:t>Discuss the possible solutions and pick the best one.</a:t>
            </a:r>
          </a:p>
          <a:p>
            <a:pPr lvl="0">
              <a:buFont typeface="Arial" pitchFamily="34" charset="0"/>
              <a:buChar char="•"/>
            </a:pPr>
            <a:endParaRPr lang="en-US" sz="1400" dirty="0" smtClean="0"/>
          </a:p>
          <a:p>
            <a:pPr marL="342900" lvl="0" indent="-342900">
              <a:buFont typeface="Arial" charset="0"/>
              <a:buChar char="•"/>
            </a:pPr>
            <a:r>
              <a:rPr lang="en-US" sz="2400" dirty="0" smtClean="0"/>
              <a:t>Follow through with the solution you and the </a:t>
            </a:r>
            <a:br>
              <a:rPr lang="en-US" sz="2400" dirty="0" smtClean="0"/>
            </a:br>
            <a:r>
              <a:rPr lang="en-US" sz="2400" dirty="0" smtClean="0"/>
              <a:t>other person(s) have chosen.</a:t>
            </a:r>
          </a:p>
          <a:p>
            <a:pPr lvl="0">
              <a:buFont typeface="Arial" pitchFamily="34" charset="0"/>
              <a:buChar char="•"/>
            </a:pPr>
            <a:endParaRPr lang="en-US" sz="1400" dirty="0" smtClean="0"/>
          </a:p>
          <a:p>
            <a:pPr marL="342900" indent="-342900">
              <a:buFont typeface="Arial" charset="0"/>
              <a:buChar char="•"/>
            </a:pPr>
            <a:r>
              <a:rPr lang="en-US" sz="2400" dirty="0" smtClean="0"/>
              <a:t>Reassess to see if the solution is working. </a:t>
            </a:r>
            <a:endParaRPr lang="en-US" sz="24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8" y="0"/>
            <a:ext cx="9158808" cy="6885384"/>
          </a:xfrm>
          <a:prstGeom prst="rect">
            <a:avLst/>
          </a:prstGeom>
        </p:spPr>
      </p:pic>
      <p:sp>
        <p:nvSpPr>
          <p:cNvPr id="3" name="Content Placeholder 2"/>
          <p:cNvSpPr>
            <a:spLocks noGrp="1"/>
          </p:cNvSpPr>
          <p:nvPr>
            <p:ph idx="1"/>
          </p:nvPr>
        </p:nvSpPr>
        <p:spPr>
          <a:xfrm>
            <a:off x="179512" y="1052736"/>
            <a:ext cx="5371451" cy="5328592"/>
          </a:xfrm>
        </p:spPr>
        <p:txBody>
          <a:bodyPr>
            <a:normAutofit lnSpcReduction="10000"/>
          </a:bodyPr>
          <a:lstStyle/>
          <a:p>
            <a:pPr marL="225425" lvl="0" indent="0" algn="ctr">
              <a:buNone/>
            </a:pPr>
            <a:r>
              <a:rPr lang="en-US" sz="2800" dirty="0"/>
              <a:t>“Perfection of Christian character can be obtained only through labor, conflict and self-denial. God . . . brings us into positions which are the most trying, to reveal what is in our hearts. To further the development of Christian graces He will place us in circumstances which will demand increased exertion on our part to keep our faith in lively exercise.” </a:t>
            </a:r>
            <a:endParaRPr lang="en-US" sz="2800" dirty="0" smtClean="0"/>
          </a:p>
          <a:p>
            <a:pPr marL="225425" lvl="0" indent="0" algn="ctr">
              <a:buNone/>
            </a:pPr>
            <a:r>
              <a:rPr lang="en-US" sz="2800" dirty="0" smtClean="0"/>
              <a:t> Ellen </a:t>
            </a:r>
            <a:r>
              <a:rPr lang="en-US" sz="2800" dirty="0"/>
              <a:t>G. White. </a:t>
            </a:r>
            <a:endParaRPr lang="en-US" sz="2800" dirty="0" smtClean="0"/>
          </a:p>
          <a:p>
            <a:pPr marL="225425" lvl="0" indent="0" algn="ctr">
              <a:buNone/>
            </a:pPr>
            <a:r>
              <a:rPr lang="en-US" sz="2800" i="1" dirty="0" smtClean="0"/>
              <a:t>Our </a:t>
            </a:r>
            <a:r>
              <a:rPr lang="en-US" sz="2800" i="1" dirty="0"/>
              <a:t>High Calling, </a:t>
            </a:r>
            <a:r>
              <a:rPr lang="en-US" sz="2800" dirty="0"/>
              <a:t>p. </a:t>
            </a:r>
            <a:r>
              <a:rPr lang="en-US" sz="2800" smtClean="0"/>
              <a:t>313</a:t>
            </a:r>
            <a:endParaRPr lang="en-US" sz="2800" dirty="0"/>
          </a:p>
          <a:p>
            <a:pPr algn="ctr"/>
            <a:endParaRPr lang="en-US" sz="2800" dirty="0"/>
          </a:p>
        </p:txBody>
      </p:sp>
      <p:pic>
        <p:nvPicPr>
          <p:cNvPr id="7" name="Picture 6"/>
          <p:cNvPicPr>
            <a:picLocks noChangeAspect="1"/>
          </p:cNvPicPr>
          <p:nvPr/>
        </p:nvPicPr>
        <p:blipFill rotWithShape="1">
          <a:blip r:embed="rId4"/>
          <a:srcRect l="63447"/>
          <a:stretch/>
        </p:blipFill>
        <p:spPr>
          <a:xfrm>
            <a:off x="5580112" y="1228099"/>
            <a:ext cx="3295223" cy="4721181"/>
          </a:xfrm>
          <a:prstGeom prst="rect">
            <a:avLst/>
          </a:prstGeom>
          <a:ln>
            <a:noFill/>
          </a:ln>
          <a:effectLst>
            <a:softEdge rad="112500"/>
          </a:effectLst>
        </p:spPr>
      </p:pic>
    </p:spTree>
    <p:extLst>
      <p:ext uri="{BB962C8B-B14F-4D97-AF65-F5344CB8AC3E}">
        <p14:creationId xmlns:p14="http://schemas.microsoft.com/office/powerpoint/2010/main" val="13623989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3205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smtClean="0">
                <a:solidFill>
                  <a:srgbClr val="9A0000"/>
                </a:solidFill>
              </a:rPr>
              <a:t>B. </a:t>
            </a:r>
            <a:r>
              <a:rPr lang="en-US" sz="3600" b="1" dirty="0" smtClean="0">
                <a:solidFill>
                  <a:srgbClr val="9A0000"/>
                </a:solidFill>
              </a:rPr>
              <a:t>Confrontation </a:t>
            </a:r>
            <a:endParaRPr lang="en-US" sz="3600" b="1"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1008112" y="2132856"/>
            <a:ext cx="7308304" cy="4549772"/>
          </a:xfrm>
          <a:prstGeom prst="rect">
            <a:avLst/>
          </a:prstGeom>
        </p:spPr>
        <p:txBody>
          <a:bodyPr wrap="square">
            <a:spAutoFit/>
          </a:bodyPr>
          <a:lstStyle/>
          <a:p>
            <a:pPr lvl="0">
              <a:lnSpc>
                <a:spcPts val="3500"/>
              </a:lnSpc>
              <a:buFont typeface="Arial" pitchFamily="34" charset="0"/>
              <a:buChar char="•"/>
            </a:pPr>
            <a:r>
              <a:rPr lang="en-US" sz="2400" dirty="0" smtClean="0"/>
              <a:t> Study the situation carefully.</a:t>
            </a:r>
          </a:p>
          <a:p>
            <a:pPr lvl="0">
              <a:lnSpc>
                <a:spcPts val="3500"/>
              </a:lnSpc>
              <a:buFont typeface="Arial" pitchFamily="34" charset="0"/>
              <a:buChar char="•"/>
            </a:pPr>
            <a:r>
              <a:rPr lang="en-US" sz="2400" dirty="0" smtClean="0"/>
              <a:t> Pray for wisdom.</a:t>
            </a:r>
          </a:p>
          <a:p>
            <a:pPr lvl="0">
              <a:lnSpc>
                <a:spcPts val="3500"/>
              </a:lnSpc>
              <a:buFont typeface="Arial" pitchFamily="34" charset="0"/>
              <a:buChar char="•"/>
            </a:pPr>
            <a:r>
              <a:rPr lang="en-US" sz="2400" dirty="0" smtClean="0"/>
              <a:t> Begin with a statement of affirmation.</a:t>
            </a:r>
          </a:p>
          <a:p>
            <a:pPr lvl="0">
              <a:lnSpc>
                <a:spcPts val="3500"/>
              </a:lnSpc>
              <a:buFont typeface="Arial" pitchFamily="34" charset="0"/>
              <a:buChar char="•"/>
            </a:pPr>
            <a:r>
              <a:rPr lang="en-US" sz="2400" dirty="0" smtClean="0"/>
              <a:t> State the issue clearly.</a:t>
            </a:r>
          </a:p>
          <a:p>
            <a:pPr lvl="0">
              <a:lnSpc>
                <a:spcPts val="3500"/>
              </a:lnSpc>
              <a:buFont typeface="Arial" pitchFamily="34" charset="0"/>
              <a:buChar char="•"/>
            </a:pPr>
            <a:r>
              <a:rPr lang="en-US" sz="2400" dirty="0" smtClean="0"/>
              <a:t> Use a calm voice.</a:t>
            </a:r>
          </a:p>
          <a:p>
            <a:pPr lvl="0">
              <a:lnSpc>
                <a:spcPts val="3500"/>
              </a:lnSpc>
              <a:buFont typeface="Arial" pitchFamily="34" charset="0"/>
              <a:buChar char="•"/>
            </a:pPr>
            <a:r>
              <a:rPr lang="en-US" sz="2400" dirty="0" smtClean="0"/>
              <a:t> Do not make accusations.</a:t>
            </a:r>
          </a:p>
          <a:p>
            <a:pPr lvl="0">
              <a:lnSpc>
                <a:spcPts val="3500"/>
              </a:lnSpc>
              <a:buFont typeface="Arial" pitchFamily="34" charset="0"/>
              <a:buChar char="•"/>
            </a:pPr>
            <a:r>
              <a:rPr lang="en-US" sz="2400" dirty="0" smtClean="0"/>
              <a:t> Choose your words with care.</a:t>
            </a:r>
          </a:p>
          <a:p>
            <a:pPr lvl="0">
              <a:lnSpc>
                <a:spcPts val="3500"/>
              </a:lnSpc>
              <a:buFont typeface="Arial" pitchFamily="34" charset="0"/>
              <a:buChar char="•"/>
            </a:pPr>
            <a:r>
              <a:rPr lang="en-US" sz="2400" dirty="0" smtClean="0"/>
              <a:t> Be respectful and exercise self-control.</a:t>
            </a:r>
          </a:p>
          <a:p>
            <a:pPr lvl="0">
              <a:lnSpc>
                <a:spcPts val="3500"/>
              </a:lnSpc>
              <a:buFont typeface="Arial" pitchFamily="34" charset="0"/>
              <a:buChar char="•"/>
            </a:pPr>
            <a:r>
              <a:rPr lang="en-US" sz="2400" dirty="0" smtClean="0"/>
              <a:t> Walk away from a situation that becomes too heated.</a:t>
            </a:r>
          </a:p>
          <a:p>
            <a:pPr lvl="0">
              <a:lnSpc>
                <a:spcPts val="3500"/>
              </a:lnSpc>
              <a:buFont typeface="Arial" pitchFamily="34" charset="0"/>
              <a:buChar char="•"/>
            </a:pPr>
            <a:r>
              <a:rPr lang="en-US" sz="2400" dirty="0" smtClean="0"/>
              <a:t> Use “I” messages.</a:t>
            </a:r>
            <a:endParaRPr lang="en-US" sz="24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043608" y="1404065"/>
            <a:ext cx="216024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smtClean="0">
                <a:solidFill>
                  <a:srgbClr val="9A0000"/>
                </a:solidFill>
              </a:rPr>
              <a:t>C. </a:t>
            </a:r>
            <a:r>
              <a:rPr lang="en-US" sz="3600" b="1" dirty="0" smtClean="0">
                <a:solidFill>
                  <a:srgbClr val="9A0000"/>
                </a:solidFill>
              </a:rPr>
              <a:t>Crisis</a:t>
            </a:r>
            <a:endParaRPr lang="en-US" sz="3600" b="1"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0" y="2924944"/>
            <a:ext cx="4067944" cy="2308324"/>
          </a:xfrm>
          <a:prstGeom prst="rect">
            <a:avLst/>
          </a:prstGeom>
        </p:spPr>
        <p:txBody>
          <a:bodyPr wrap="square">
            <a:spAutoFit/>
          </a:bodyPr>
          <a:lstStyle/>
          <a:p>
            <a:pPr marL="688975" indent="-236538" algn="ctr">
              <a:tabLst>
                <a:tab pos="569913" algn="l"/>
              </a:tabLst>
            </a:pPr>
            <a:r>
              <a:rPr lang="en-US" sz="3600" b="1" dirty="0" smtClean="0"/>
              <a:t>“Bear ye one another’s burdens.”</a:t>
            </a:r>
          </a:p>
          <a:p>
            <a:pPr marL="688975" indent="-236538" algn="ctr">
              <a:tabLst>
                <a:tab pos="1031875" algn="l"/>
                <a:tab pos="7777163" algn="r"/>
              </a:tabLst>
            </a:pPr>
            <a:r>
              <a:rPr lang="en-US" sz="3600" b="1" dirty="0" smtClean="0"/>
              <a:t>	</a:t>
            </a:r>
            <a:r>
              <a:rPr lang="en-US" sz="2800" b="1" dirty="0" smtClean="0"/>
              <a:t>Galatians 6:22</a:t>
            </a:r>
            <a:endParaRPr lang="en-US" sz="2800" dirty="0" smtClean="0"/>
          </a:p>
        </p:txBody>
      </p:sp>
      <p:pic>
        <p:nvPicPr>
          <p:cNvPr id="3" name="Picture 2"/>
          <p:cNvPicPr>
            <a:picLocks noChangeAspect="1"/>
          </p:cNvPicPr>
          <p:nvPr/>
        </p:nvPicPr>
        <p:blipFill rotWithShape="1">
          <a:blip r:embed="rId4"/>
          <a:srcRect r="16065"/>
          <a:stretch/>
        </p:blipFill>
        <p:spPr>
          <a:xfrm>
            <a:off x="5004048" y="2276872"/>
            <a:ext cx="3528392" cy="4241800"/>
          </a:xfrm>
          <a:prstGeom prst="rect">
            <a:avLst/>
          </a:prstGeom>
          <a:ln>
            <a:noFill/>
          </a:ln>
          <a:effectLst>
            <a:softEdge rad="112500"/>
          </a:effectLst>
        </p:spPr>
      </p:pic>
      <p:sp>
        <p:nvSpPr>
          <p:cNvPr id="4" name="Title 3"/>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0" y="3501008"/>
            <a:ext cx="9144000" cy="541174"/>
          </a:xfrm>
          <a:prstGeom prst="rect">
            <a:avLst/>
          </a:prstGeom>
        </p:spPr>
        <p:txBody>
          <a:bodyPr wrap="square">
            <a:spAutoFit/>
          </a:bodyPr>
          <a:lstStyle/>
          <a:p>
            <a:pPr lvl="0" algn="ctr">
              <a:lnSpc>
                <a:spcPts val="3500"/>
              </a:lnSpc>
            </a:pPr>
            <a:r>
              <a:rPr lang="en-US" sz="3600" dirty="0" smtClean="0"/>
              <a:t> </a:t>
            </a:r>
            <a:endParaRPr lang="en-US" sz="3600" i="1" dirty="0"/>
          </a:p>
        </p:txBody>
      </p:sp>
      <p:sp>
        <p:nvSpPr>
          <p:cNvPr id="3" name="Rectangle 2"/>
          <p:cNvSpPr/>
          <p:nvPr/>
        </p:nvSpPr>
        <p:spPr>
          <a:xfrm>
            <a:off x="467544" y="2416585"/>
            <a:ext cx="8208912" cy="3748719"/>
          </a:xfrm>
          <a:prstGeom prst="rect">
            <a:avLst/>
          </a:prstGeom>
        </p:spPr>
        <p:txBody>
          <a:bodyPr wrap="square">
            <a:spAutoFit/>
          </a:bodyPr>
          <a:lstStyle/>
          <a:p>
            <a:pPr algn="ctr">
              <a:lnSpc>
                <a:spcPct val="110000"/>
              </a:lnSpc>
            </a:pPr>
            <a:r>
              <a:rPr lang="en-US" sz="2400" b="1" dirty="0"/>
              <a:t>“A soul filled with the love of Jesus lends to the words, the manners, the looks, hope, courage, and serenity. . . .Souls ready to faint are strengthened; those struggling against temptation will be fortified and comforted. The words, the expression, the manners throw out a bright ray of sunshine and leave behind them a clear path toward heaven . . . .Every one of us has opportunities of helping others. . . . Words of love, tenderness and charity, sanctify our influence over others.” (Ellen G. White. </a:t>
            </a:r>
            <a:r>
              <a:rPr lang="en-US" sz="2400" b="1" i="1" dirty="0"/>
              <a:t>Our High Calling,</a:t>
            </a:r>
            <a:r>
              <a:rPr lang="en-US" sz="2400" b="1" dirty="0"/>
              <a:t> p</a:t>
            </a:r>
            <a:r>
              <a:rPr lang="en-US" sz="2400" b="1" i="1" dirty="0"/>
              <a:t>.</a:t>
            </a:r>
            <a:r>
              <a:rPr lang="en-US" sz="2400" b="1" dirty="0"/>
              <a:t>175).</a:t>
            </a:r>
          </a:p>
        </p:txBody>
      </p:sp>
      <p:sp>
        <p:nvSpPr>
          <p:cNvPr id="4" name="Rectangle 3"/>
          <p:cNvSpPr/>
          <p:nvPr/>
        </p:nvSpPr>
        <p:spPr>
          <a:xfrm>
            <a:off x="107504" y="919519"/>
            <a:ext cx="9001000" cy="1717393"/>
          </a:xfrm>
          <a:prstGeom prst="rect">
            <a:avLst/>
          </a:prstGeom>
        </p:spPr>
        <p:txBody>
          <a:bodyPr wrap="square">
            <a:spAutoFit/>
          </a:bodyPr>
          <a:lstStyle/>
          <a:p>
            <a:pPr marL="514350" lvl="0" indent="-514350" algn="ctr">
              <a:lnSpc>
                <a:spcPct val="110000"/>
              </a:lnSpc>
              <a:buAutoNum type="alphaUcPeriod"/>
            </a:pPr>
            <a:r>
              <a:rPr lang="en-US" sz="3200" dirty="0" smtClean="0">
                <a:solidFill>
                  <a:srgbClr val="9A0000"/>
                </a:solidFill>
              </a:rPr>
              <a:t>Things </a:t>
            </a:r>
            <a:r>
              <a:rPr lang="en-US" sz="3200" b="1" dirty="0">
                <a:solidFill>
                  <a:srgbClr val="9A0000"/>
                </a:solidFill>
              </a:rPr>
              <a:t>not</a:t>
            </a:r>
            <a:r>
              <a:rPr lang="en-US" sz="3200" dirty="0">
                <a:solidFill>
                  <a:srgbClr val="9A0000"/>
                </a:solidFill>
              </a:rPr>
              <a:t> to say/do </a:t>
            </a:r>
            <a:endParaRPr lang="en-US" sz="3200" dirty="0" smtClean="0">
              <a:solidFill>
                <a:srgbClr val="9A0000"/>
              </a:solidFill>
            </a:endParaRPr>
          </a:p>
          <a:p>
            <a:pPr lvl="0" algn="ctr">
              <a:lnSpc>
                <a:spcPct val="110000"/>
              </a:lnSpc>
            </a:pPr>
            <a:r>
              <a:rPr lang="en-US" sz="3200" dirty="0" smtClean="0">
                <a:solidFill>
                  <a:srgbClr val="9A0000"/>
                </a:solidFill>
              </a:rPr>
              <a:t>when </a:t>
            </a:r>
            <a:r>
              <a:rPr lang="en-US" sz="3200" dirty="0">
                <a:solidFill>
                  <a:srgbClr val="9A0000"/>
                </a:solidFill>
              </a:rPr>
              <a:t>communicating with the </a:t>
            </a:r>
            <a:r>
              <a:rPr lang="en-US" sz="3200" b="1" dirty="0" smtClean="0">
                <a:solidFill>
                  <a:srgbClr val="9A0000"/>
                </a:solidFill>
              </a:rPr>
              <a:t>BEREAVED:</a:t>
            </a:r>
            <a:endParaRPr lang="en-US" sz="3200" b="1" dirty="0">
              <a:solidFill>
                <a:srgbClr val="9A0000"/>
              </a:solidFill>
            </a:endParaRPr>
          </a:p>
          <a:p>
            <a:pPr lvl="0" algn="ctr">
              <a:lnSpc>
                <a:spcPct val="110000"/>
              </a:lnSpc>
            </a:pPr>
            <a:endParaRPr lang="en-US" sz="3200" dirty="0">
              <a:solidFill>
                <a:srgbClr val="9A0000"/>
              </a:solidFill>
            </a:endParaRPr>
          </a:p>
        </p:txBody>
      </p:sp>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ctangle 2"/>
          <p:cNvSpPr/>
          <p:nvPr/>
        </p:nvSpPr>
        <p:spPr>
          <a:xfrm>
            <a:off x="755576" y="2420888"/>
            <a:ext cx="7776864" cy="3884140"/>
          </a:xfrm>
          <a:prstGeom prst="rect">
            <a:avLst/>
          </a:prstGeom>
        </p:spPr>
        <p:txBody>
          <a:bodyPr wrap="square">
            <a:spAutoFit/>
          </a:bodyPr>
          <a:lstStyle/>
          <a:p>
            <a:pPr algn="ctr">
              <a:lnSpc>
                <a:spcPct val="110000"/>
              </a:lnSpc>
            </a:pPr>
            <a:r>
              <a:rPr lang="en-US" sz="2800" b="1" dirty="0"/>
              <a:t>“Christ . . .was ever helpful, ever ready to speak words of hope and sympathy to the discouraged and the bereaved. . . .When He met a funeral, He did not pass by indifferently.  Sadness came over his face as He looked upon death, and He wept with the mourners</a:t>
            </a:r>
            <a:r>
              <a:rPr lang="en-US" sz="2800" b="1" dirty="0" smtClean="0"/>
              <a:t>.”</a:t>
            </a:r>
          </a:p>
          <a:p>
            <a:pPr algn="ctr">
              <a:lnSpc>
                <a:spcPct val="110000"/>
              </a:lnSpc>
            </a:pPr>
            <a:r>
              <a:rPr lang="en-US" sz="2800" b="1" dirty="0" smtClean="0"/>
              <a:t> </a:t>
            </a:r>
            <a:r>
              <a:rPr lang="en-US" sz="2800" b="1" dirty="0"/>
              <a:t>(Ellen G. White. </a:t>
            </a:r>
            <a:r>
              <a:rPr lang="en-US" sz="2800" b="1" i="1" dirty="0"/>
              <a:t>Lift Him Up, </a:t>
            </a:r>
            <a:r>
              <a:rPr lang="en-US" sz="2800" b="1" dirty="0"/>
              <a:t>p</a:t>
            </a:r>
            <a:r>
              <a:rPr lang="en-US" sz="2800" b="1" i="1" dirty="0"/>
              <a:t>. </a:t>
            </a:r>
            <a:r>
              <a:rPr lang="en-US" sz="2800" b="1" dirty="0"/>
              <a:t>90).</a:t>
            </a:r>
          </a:p>
          <a:p>
            <a:pPr algn="ctr">
              <a:lnSpc>
                <a:spcPct val="110000"/>
              </a:lnSpc>
            </a:pPr>
            <a:endParaRPr lang="en-US" sz="2800" b="1" dirty="0"/>
          </a:p>
        </p:txBody>
      </p:sp>
      <p:sp>
        <p:nvSpPr>
          <p:cNvPr id="4" name="Rectangle 3"/>
          <p:cNvSpPr/>
          <p:nvPr/>
        </p:nvSpPr>
        <p:spPr>
          <a:xfrm>
            <a:off x="611560" y="908720"/>
            <a:ext cx="7956376" cy="1717393"/>
          </a:xfrm>
          <a:prstGeom prst="rect">
            <a:avLst/>
          </a:prstGeom>
        </p:spPr>
        <p:txBody>
          <a:bodyPr wrap="square">
            <a:spAutoFit/>
          </a:bodyPr>
          <a:lstStyle/>
          <a:p>
            <a:pPr lvl="0" algn="ctr" hangingPunct="0">
              <a:lnSpc>
                <a:spcPct val="110000"/>
              </a:lnSpc>
            </a:pPr>
            <a:r>
              <a:rPr lang="en-US" sz="3200" dirty="0">
                <a:solidFill>
                  <a:srgbClr val="9A0000"/>
                </a:solidFill>
              </a:rPr>
              <a:t>B. Things to say/do </a:t>
            </a:r>
            <a:endParaRPr lang="en-US" sz="3200" dirty="0" smtClean="0">
              <a:solidFill>
                <a:srgbClr val="9A0000"/>
              </a:solidFill>
            </a:endParaRPr>
          </a:p>
          <a:p>
            <a:pPr lvl="0" algn="ctr" hangingPunct="0">
              <a:lnSpc>
                <a:spcPct val="110000"/>
              </a:lnSpc>
            </a:pPr>
            <a:r>
              <a:rPr lang="en-US" sz="3200" dirty="0" smtClean="0">
                <a:solidFill>
                  <a:srgbClr val="9A0000"/>
                </a:solidFill>
              </a:rPr>
              <a:t>when </a:t>
            </a:r>
            <a:r>
              <a:rPr lang="en-US" sz="3200" dirty="0">
                <a:solidFill>
                  <a:srgbClr val="9A0000"/>
                </a:solidFill>
              </a:rPr>
              <a:t>communicating with the </a:t>
            </a:r>
            <a:r>
              <a:rPr lang="en-US" sz="3200" b="1" dirty="0" smtClean="0">
                <a:solidFill>
                  <a:srgbClr val="9A0000"/>
                </a:solidFill>
              </a:rPr>
              <a:t>BEREAVED:</a:t>
            </a:r>
            <a:endParaRPr lang="en-US" sz="3200" b="1" dirty="0">
              <a:solidFill>
                <a:srgbClr val="9A0000"/>
              </a:solidFill>
            </a:endParaRPr>
          </a:p>
          <a:p>
            <a:pPr lvl="0" algn="ctr" hangingPunct="0">
              <a:lnSpc>
                <a:spcPct val="110000"/>
              </a:lnSpc>
            </a:pPr>
            <a:endParaRPr lang="en-US" sz="3200" dirty="0">
              <a:solidFill>
                <a:srgbClr val="9A0000"/>
              </a:solidFill>
            </a:endParaRPr>
          </a:p>
        </p:txBody>
      </p:sp>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ctangle 2"/>
          <p:cNvSpPr/>
          <p:nvPr/>
        </p:nvSpPr>
        <p:spPr>
          <a:xfrm>
            <a:off x="576064" y="2344577"/>
            <a:ext cx="8172400" cy="4222694"/>
          </a:xfrm>
          <a:prstGeom prst="rect">
            <a:avLst/>
          </a:prstGeom>
        </p:spPr>
        <p:txBody>
          <a:bodyPr wrap="square">
            <a:spAutoFit/>
          </a:bodyPr>
          <a:lstStyle/>
          <a:p>
            <a:pPr algn="ctr">
              <a:lnSpc>
                <a:spcPct val="110000"/>
              </a:lnSpc>
            </a:pPr>
            <a:r>
              <a:rPr lang="en-US" sz="2800" b="1" dirty="0" smtClean="0"/>
              <a:t>“Mercy </a:t>
            </a:r>
            <a:r>
              <a:rPr lang="en-US" sz="2800" b="1" dirty="0"/>
              <a:t>is kind, pitiful. Mercy is a manifestation of divine love and is shown by those who, identified with God, serve Him by reflecting the light of heaven upon the pathway of their fellow creatures. . . . Christians, in dealing with one another, are to be controlled by principles of mercy and love. They are to improve every opportunity for helping fellow beings in distress.” </a:t>
            </a:r>
            <a:endParaRPr lang="en-US" sz="2800" b="1" dirty="0" smtClean="0"/>
          </a:p>
          <a:p>
            <a:pPr algn="ctr">
              <a:lnSpc>
                <a:spcPct val="110000"/>
              </a:lnSpc>
            </a:pPr>
            <a:r>
              <a:rPr lang="en-US" sz="2000" b="1" dirty="0" smtClean="0"/>
              <a:t>(</a:t>
            </a:r>
            <a:r>
              <a:rPr lang="en-US" sz="2000" b="1" dirty="0"/>
              <a:t>Ellen G. White. </a:t>
            </a:r>
            <a:r>
              <a:rPr lang="en-US" sz="2000" b="1" i="1" dirty="0"/>
              <a:t>In Heavenly Places, </a:t>
            </a:r>
            <a:r>
              <a:rPr lang="en-US" sz="2000" b="1" dirty="0"/>
              <a:t>p. 238).</a:t>
            </a:r>
          </a:p>
        </p:txBody>
      </p:sp>
      <p:sp>
        <p:nvSpPr>
          <p:cNvPr id="4" name="Rectangle 3"/>
          <p:cNvSpPr/>
          <p:nvPr/>
        </p:nvSpPr>
        <p:spPr>
          <a:xfrm>
            <a:off x="755576" y="957150"/>
            <a:ext cx="7704856" cy="1175706"/>
          </a:xfrm>
          <a:prstGeom prst="rect">
            <a:avLst/>
          </a:prstGeom>
        </p:spPr>
        <p:txBody>
          <a:bodyPr wrap="square">
            <a:spAutoFit/>
          </a:bodyPr>
          <a:lstStyle/>
          <a:p>
            <a:pPr lvl="0" algn="ctr" hangingPunct="0">
              <a:lnSpc>
                <a:spcPct val="110000"/>
              </a:lnSpc>
            </a:pPr>
            <a:r>
              <a:rPr lang="en-US" sz="3200" dirty="0">
                <a:solidFill>
                  <a:srgbClr val="9A0000"/>
                </a:solidFill>
              </a:rPr>
              <a:t>C. Communicating with one </a:t>
            </a:r>
            <a:endParaRPr lang="en-US" sz="3200" dirty="0" smtClean="0">
              <a:solidFill>
                <a:srgbClr val="9A0000"/>
              </a:solidFill>
            </a:endParaRPr>
          </a:p>
          <a:p>
            <a:pPr lvl="0" algn="ctr" hangingPunct="0">
              <a:lnSpc>
                <a:spcPct val="110000"/>
              </a:lnSpc>
            </a:pPr>
            <a:r>
              <a:rPr lang="en-US" sz="3200" dirty="0" smtClean="0">
                <a:solidFill>
                  <a:srgbClr val="9A0000"/>
                </a:solidFill>
              </a:rPr>
              <a:t>who </a:t>
            </a:r>
            <a:r>
              <a:rPr lang="en-US" sz="3200" dirty="0">
                <a:solidFill>
                  <a:srgbClr val="9A0000"/>
                </a:solidFill>
              </a:rPr>
              <a:t>has recently been </a:t>
            </a:r>
            <a:r>
              <a:rPr lang="en-US" sz="3200" b="1" dirty="0" smtClean="0">
                <a:solidFill>
                  <a:srgbClr val="9A0000"/>
                </a:solidFill>
              </a:rPr>
              <a:t>DIVORCED</a:t>
            </a:r>
            <a:endParaRPr lang="en-US" sz="3200" dirty="0">
              <a:solidFill>
                <a:srgbClr val="9A0000"/>
              </a:solidFill>
            </a:endParaRPr>
          </a:p>
        </p:txBody>
      </p:sp>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32057"/>
            <a:ext cx="9144000" cy="584775"/>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200" b="1" dirty="0" smtClean="0">
                <a:solidFill>
                  <a:srgbClr val="9A0000"/>
                </a:solidFill>
              </a:rPr>
              <a:t>Group Activity # 2</a:t>
            </a:r>
            <a:endParaRPr lang="en-US" sz="3200" b="1"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0" y="1988840"/>
            <a:ext cx="7452320" cy="3539430"/>
          </a:xfrm>
          <a:prstGeom prst="rect">
            <a:avLst/>
          </a:prstGeom>
        </p:spPr>
        <p:txBody>
          <a:bodyPr wrap="square">
            <a:spAutoFit/>
          </a:bodyPr>
          <a:lstStyle/>
          <a:p>
            <a:pPr algn="ctr">
              <a:lnSpc>
                <a:spcPct val="200000"/>
              </a:lnSpc>
            </a:pPr>
            <a:r>
              <a:rPr lang="en-US" sz="2800" b="1" dirty="0" smtClean="0">
                <a:solidFill>
                  <a:srgbClr val="9A0000"/>
                </a:solidFill>
              </a:rPr>
              <a:t>Divide into groups.</a:t>
            </a:r>
          </a:p>
          <a:p>
            <a:pPr marL="457200" indent="-457200">
              <a:lnSpc>
                <a:spcPct val="150000"/>
              </a:lnSpc>
              <a:buFont typeface="Arial" charset="0"/>
              <a:buChar char="•"/>
            </a:pPr>
            <a:r>
              <a:rPr lang="en-US" sz="2800" dirty="0" smtClean="0"/>
              <a:t>Choose one of the scenarios in your handout.</a:t>
            </a:r>
          </a:p>
          <a:p>
            <a:pPr marL="457200" indent="-457200">
              <a:lnSpc>
                <a:spcPct val="150000"/>
              </a:lnSpc>
              <a:buFont typeface="Arial" charset="0"/>
              <a:buChar char="•"/>
            </a:pPr>
            <a:r>
              <a:rPr lang="en-US" sz="2800" dirty="0" smtClean="0"/>
              <a:t>Discuss how you would handle the situation.</a:t>
            </a:r>
          </a:p>
          <a:p>
            <a:pPr marL="457200" indent="-457200">
              <a:lnSpc>
                <a:spcPct val="150000"/>
              </a:lnSpc>
              <a:buFont typeface="Arial" charset="0"/>
              <a:buChar char="•"/>
            </a:pPr>
            <a:r>
              <a:rPr lang="en-US" sz="2800" dirty="0" smtClean="0"/>
              <a:t>Be prepared to role play using the principles just presented.</a:t>
            </a:r>
            <a:endParaRPr lang="en-US" sz="2800" dirty="0"/>
          </a:p>
        </p:txBody>
      </p:sp>
      <p:pic>
        <p:nvPicPr>
          <p:cNvPr id="3" name="Picture 2"/>
          <p:cNvPicPr>
            <a:picLocks noChangeAspect="1"/>
          </p:cNvPicPr>
          <p:nvPr/>
        </p:nvPicPr>
        <p:blipFill rotWithShape="1">
          <a:blip r:embed="rId4"/>
          <a:srcRect l="76810" t="26901"/>
          <a:stretch/>
        </p:blipFill>
        <p:spPr>
          <a:xfrm>
            <a:off x="7020272" y="2016224"/>
            <a:ext cx="2117782" cy="5013176"/>
          </a:xfrm>
          <a:prstGeom prst="rect">
            <a:avLst/>
          </a:prstGeom>
          <a:ln>
            <a:noFill/>
          </a:ln>
          <a:effectLst>
            <a:softEdge rad="112500"/>
          </a:effectLst>
        </p:spPr>
      </p:pic>
      <p:sp>
        <p:nvSpPr>
          <p:cNvPr id="4" name="Title 3"/>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3205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A. The Major Components of Communication</a:t>
            </a: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504056" y="2370360"/>
            <a:ext cx="7956376" cy="4154984"/>
          </a:xfrm>
          <a:prstGeom prst="rect">
            <a:avLst/>
          </a:prstGeom>
        </p:spPr>
        <p:txBody>
          <a:bodyPr wrap="square">
            <a:spAutoFit/>
          </a:bodyPr>
          <a:lstStyle/>
          <a:p>
            <a:pPr marL="342900" lvl="0" indent="-342900">
              <a:buFont typeface="Arial" charset="0"/>
              <a:buChar char="•"/>
            </a:pPr>
            <a:r>
              <a:rPr lang="en-US" sz="2400" b="1" dirty="0" smtClean="0"/>
              <a:t>Sender </a:t>
            </a:r>
            <a:r>
              <a:rPr lang="en-US" sz="2400" dirty="0" smtClean="0"/>
              <a:t>(the one who transmits the thought)</a:t>
            </a:r>
          </a:p>
          <a:p>
            <a:pPr lvl="0">
              <a:buFont typeface="Arial" pitchFamily="34" charset="0"/>
              <a:buChar char="•"/>
            </a:pPr>
            <a:endParaRPr lang="en-US" sz="2400" dirty="0" smtClean="0"/>
          </a:p>
          <a:p>
            <a:pPr marL="342900" lvl="0" indent="-342900">
              <a:buFont typeface="Arial" charset="0"/>
              <a:buChar char="•"/>
            </a:pPr>
            <a:r>
              <a:rPr lang="en-US" sz="2400" b="1" dirty="0" smtClean="0"/>
              <a:t>Message </a:t>
            </a:r>
            <a:r>
              <a:rPr lang="en-US" sz="2400" dirty="0" smtClean="0"/>
              <a:t>(the thought intended to be transmitted)</a:t>
            </a:r>
          </a:p>
          <a:p>
            <a:pPr lvl="0">
              <a:buFont typeface="Arial" pitchFamily="34" charset="0"/>
              <a:buChar char="•"/>
            </a:pPr>
            <a:endParaRPr lang="en-US" sz="2400" dirty="0" smtClean="0"/>
          </a:p>
          <a:p>
            <a:pPr marL="342900" lvl="0" indent="-342900">
              <a:buFont typeface="Arial" charset="0"/>
              <a:buChar char="•"/>
            </a:pPr>
            <a:r>
              <a:rPr lang="en-US" sz="2400" b="1" dirty="0" smtClean="0"/>
              <a:t>Channel</a:t>
            </a:r>
            <a:r>
              <a:rPr lang="en-US" sz="2400" dirty="0" smtClean="0"/>
              <a:t> (phone, mail, face to face)</a:t>
            </a:r>
          </a:p>
          <a:p>
            <a:pPr lvl="0">
              <a:buFont typeface="Arial" pitchFamily="34" charset="0"/>
              <a:buChar char="•"/>
            </a:pPr>
            <a:endParaRPr lang="en-US" sz="2400" dirty="0" smtClean="0"/>
          </a:p>
          <a:p>
            <a:pPr marL="342900" lvl="0" indent="-342900">
              <a:buFont typeface="Arial" charset="0"/>
              <a:buChar char="•"/>
            </a:pPr>
            <a:r>
              <a:rPr lang="en-US" sz="2400" b="1" dirty="0" smtClean="0"/>
              <a:t>Receiver</a:t>
            </a:r>
            <a:r>
              <a:rPr lang="en-US" sz="2400" dirty="0" smtClean="0"/>
              <a:t> (the person to whom the message/thought is sent)</a:t>
            </a:r>
          </a:p>
          <a:p>
            <a:pPr lvl="0">
              <a:buFont typeface="Arial" pitchFamily="34" charset="0"/>
              <a:buChar char="•"/>
            </a:pPr>
            <a:endParaRPr lang="en-US" sz="2400" dirty="0" smtClean="0"/>
          </a:p>
          <a:p>
            <a:pPr marL="342900" lvl="0" indent="-342900">
              <a:buFont typeface="Arial" charset="0"/>
              <a:buChar char="•"/>
            </a:pPr>
            <a:r>
              <a:rPr lang="en-US" sz="2400" b="1" dirty="0" smtClean="0"/>
              <a:t>Feedback</a:t>
            </a:r>
            <a:r>
              <a:rPr lang="en-US" sz="2400" dirty="0" smtClean="0"/>
              <a:t> (action taken, the response of the receiver, anger,  acceptance, the resulting state of the relationship, growth/decline of the relationship)</a:t>
            </a:r>
            <a:endParaRPr lang="en-US" sz="24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32057"/>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smtClean="0">
                <a:solidFill>
                  <a:srgbClr val="9A0000"/>
                </a:solidFill>
              </a:rPr>
              <a:t>D. </a:t>
            </a:r>
            <a:r>
              <a:rPr lang="en-US" sz="3600" b="1" dirty="0" smtClean="0">
                <a:solidFill>
                  <a:srgbClr val="9A0000"/>
                </a:solidFill>
              </a:rPr>
              <a:t>Communicating with Males </a:t>
            </a:r>
            <a:endParaRPr lang="en-US" sz="3600" b="1"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395536" y="2132856"/>
            <a:ext cx="4320480" cy="4524315"/>
          </a:xfrm>
          <a:prstGeom prst="rect">
            <a:avLst/>
          </a:prstGeom>
        </p:spPr>
        <p:txBody>
          <a:bodyPr wrap="square">
            <a:spAutoFit/>
          </a:bodyPr>
          <a:lstStyle/>
          <a:p>
            <a:pPr lvl="0"/>
            <a:r>
              <a:rPr lang="en-US" sz="2400" dirty="0" smtClean="0"/>
              <a:t>1. The popular topics of conversation are different.</a:t>
            </a:r>
          </a:p>
          <a:p>
            <a:pPr lvl="0"/>
            <a:endParaRPr lang="en-US" sz="2400" dirty="0" smtClean="0"/>
          </a:p>
          <a:p>
            <a:pPr lvl="0"/>
            <a:r>
              <a:rPr lang="en-US" sz="2400" dirty="0" smtClean="0"/>
              <a:t>2. Men are generally more concise than women.</a:t>
            </a:r>
          </a:p>
          <a:p>
            <a:pPr lvl="0"/>
            <a:endParaRPr lang="en-US" sz="2400" dirty="0" smtClean="0"/>
          </a:p>
          <a:p>
            <a:pPr lvl="0"/>
            <a:r>
              <a:rPr lang="en-US" sz="2400" dirty="0" smtClean="0"/>
              <a:t>3. Men are clinical in their communication.</a:t>
            </a:r>
          </a:p>
          <a:p>
            <a:pPr lvl="0"/>
            <a:endParaRPr lang="en-US" sz="2400" dirty="0" smtClean="0"/>
          </a:p>
          <a:p>
            <a:pPr lvl="0"/>
            <a:r>
              <a:rPr lang="en-US" sz="2400" dirty="0" smtClean="0"/>
              <a:t>4. Men and women have different approaches to problem solving. </a:t>
            </a:r>
            <a:endParaRPr lang="en-US" sz="24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15678"/>
            <a:ext cx="9144000" cy="1077218"/>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3200" b="1" dirty="0" smtClean="0">
                <a:solidFill>
                  <a:srgbClr val="9A0000"/>
                </a:solidFill>
              </a:rPr>
              <a:t>E.</a:t>
            </a:r>
            <a:r>
              <a:rPr lang="en-US" sz="3200" b="1" dirty="0">
                <a:solidFill>
                  <a:srgbClr val="9A0000"/>
                </a:solidFill>
              </a:rPr>
              <a:t> INAPPROPRIATE SPEECH</a:t>
            </a:r>
          </a:p>
          <a:p>
            <a:pPr lvl="0" algn="ctr"/>
            <a:r>
              <a:rPr lang="en-US" sz="3200" b="1" dirty="0" smtClean="0">
                <a:solidFill>
                  <a:srgbClr val="9A0000"/>
                </a:solidFill>
              </a:rPr>
              <a:t> </a:t>
            </a:r>
            <a:endParaRPr lang="en-US" sz="3200" b="1"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288032" y="2686268"/>
            <a:ext cx="8532440" cy="3046988"/>
          </a:xfrm>
          <a:prstGeom prst="rect">
            <a:avLst/>
          </a:prstGeom>
        </p:spPr>
        <p:txBody>
          <a:bodyPr wrap="square">
            <a:spAutoFit/>
          </a:bodyPr>
          <a:lstStyle/>
          <a:p>
            <a:pPr algn="ctr">
              <a:lnSpc>
                <a:spcPct val="150000"/>
              </a:lnSpc>
            </a:pPr>
            <a:r>
              <a:rPr lang="en-US" sz="3200" b="1" dirty="0" smtClean="0"/>
              <a:t>“There was no circumstance that Jesus met daily that could rob Him of His self-possession . . . He never overstepped the bounds of decorum.”</a:t>
            </a:r>
          </a:p>
          <a:p>
            <a:pPr algn="ctr">
              <a:lnSpc>
                <a:spcPct val="150000"/>
              </a:lnSpc>
              <a:tabLst>
                <a:tab pos="8229600" algn="r"/>
              </a:tabLst>
            </a:pPr>
            <a:r>
              <a:rPr lang="en-US" sz="3200" b="1" dirty="0" smtClean="0"/>
              <a:t>(Ellen G. White.</a:t>
            </a:r>
            <a:r>
              <a:rPr lang="en-US" sz="3200" b="1" i="1" dirty="0" smtClean="0"/>
              <a:t> Lift Him Up, </a:t>
            </a:r>
            <a:r>
              <a:rPr lang="en-US" sz="3200" b="1" dirty="0" smtClean="0"/>
              <a:t>p. 167).</a:t>
            </a:r>
            <a:endParaRPr lang="en-US" sz="3200" b="1"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124744"/>
            <a:ext cx="9144000" cy="584775"/>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200" b="1" dirty="0" smtClean="0">
                <a:solidFill>
                  <a:srgbClr val="9A0000"/>
                </a:solidFill>
              </a:rPr>
              <a:t>Communicating with God </a:t>
            </a:r>
            <a:endParaRPr lang="en-US" sz="3200" b="1"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179512" y="3284984"/>
            <a:ext cx="5400600" cy="1754326"/>
          </a:xfrm>
          <a:prstGeom prst="rect">
            <a:avLst/>
          </a:prstGeom>
        </p:spPr>
        <p:txBody>
          <a:bodyPr wrap="square">
            <a:spAutoFit/>
          </a:bodyPr>
          <a:lstStyle/>
          <a:p>
            <a:pPr marL="569913" indent="-344488" algn="ctr"/>
            <a:r>
              <a:rPr lang="en-US" sz="3600" b="1" dirty="0" smtClean="0"/>
              <a:t>“O God, thou art my God; early will I seek Thee.”</a:t>
            </a:r>
          </a:p>
          <a:p>
            <a:pPr marL="569913" indent="-344488" algn="ctr">
              <a:tabLst>
                <a:tab pos="2290763" algn="l"/>
              </a:tabLst>
            </a:pPr>
            <a:r>
              <a:rPr lang="en-US" sz="3600" b="1" dirty="0" smtClean="0"/>
              <a:t>	Psalm 63:1. </a:t>
            </a:r>
            <a:endParaRPr lang="en-US" sz="3600" dirty="0" smtClean="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252536" y="1157843"/>
            <a:ext cx="9144000" cy="830997"/>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50000"/>
              </a:lnSpc>
            </a:pPr>
            <a:r>
              <a:rPr lang="en-US" sz="3200" b="1" smtClean="0">
                <a:solidFill>
                  <a:srgbClr val="9A0000"/>
                </a:solidFill>
              </a:rPr>
              <a:t>A. </a:t>
            </a:r>
            <a:r>
              <a:rPr lang="en-US" sz="3200" b="1" dirty="0" smtClean="0">
                <a:solidFill>
                  <a:srgbClr val="9A0000"/>
                </a:solidFill>
              </a:rPr>
              <a:t>Benefits </a:t>
            </a:r>
            <a:r>
              <a:rPr lang="en-US" sz="3200" b="1" dirty="0">
                <a:solidFill>
                  <a:srgbClr val="9A0000"/>
                </a:solidFill>
              </a:rPr>
              <a:t>of communicating with God:</a:t>
            </a: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180528" y="2194986"/>
            <a:ext cx="6228184" cy="3970318"/>
          </a:xfrm>
          <a:prstGeom prst="rect">
            <a:avLst/>
          </a:prstGeom>
        </p:spPr>
        <p:txBody>
          <a:bodyPr wrap="square">
            <a:spAutoFit/>
          </a:bodyPr>
          <a:lstStyle/>
          <a:p>
            <a:pPr marL="461963" lvl="0">
              <a:lnSpc>
                <a:spcPct val="150000"/>
              </a:lnSpc>
            </a:pPr>
            <a:r>
              <a:rPr lang="en-US" sz="2400" dirty="0" smtClean="0"/>
              <a:t>1. Wisdom for daily challenges </a:t>
            </a:r>
          </a:p>
          <a:p>
            <a:pPr marL="461963" lvl="0">
              <a:lnSpc>
                <a:spcPct val="150000"/>
              </a:lnSpc>
            </a:pPr>
            <a:r>
              <a:rPr lang="en-US" sz="2400" dirty="0" smtClean="0"/>
              <a:t>2. Help to cope with expectations </a:t>
            </a:r>
          </a:p>
          <a:p>
            <a:pPr marL="461963" lvl="0">
              <a:lnSpc>
                <a:spcPct val="150000"/>
              </a:lnSpc>
            </a:pPr>
            <a:r>
              <a:rPr lang="en-US" sz="2400" dirty="0" smtClean="0"/>
              <a:t>3. Personal strength  </a:t>
            </a:r>
          </a:p>
          <a:p>
            <a:pPr marL="461963" lvl="0">
              <a:lnSpc>
                <a:spcPct val="150000"/>
              </a:lnSpc>
            </a:pPr>
            <a:r>
              <a:rPr lang="en-US" sz="2400" dirty="0" smtClean="0"/>
              <a:t>4. Ability to minister  </a:t>
            </a:r>
          </a:p>
          <a:p>
            <a:pPr marL="461963" lvl="0">
              <a:lnSpc>
                <a:spcPct val="150000"/>
              </a:lnSpc>
            </a:pPr>
            <a:r>
              <a:rPr lang="en-US" sz="2400" dirty="0" smtClean="0"/>
              <a:t>5. Fills a void  </a:t>
            </a:r>
          </a:p>
          <a:p>
            <a:pPr marL="461963" lvl="0">
              <a:lnSpc>
                <a:spcPct val="150000"/>
              </a:lnSpc>
            </a:pPr>
            <a:r>
              <a:rPr lang="en-US" sz="2400" dirty="0" smtClean="0"/>
              <a:t>6. A chance for introspection (Psalm 139:23)</a:t>
            </a:r>
          </a:p>
          <a:p>
            <a:pPr marL="461963" lvl="0">
              <a:lnSpc>
                <a:spcPct val="150000"/>
              </a:lnSpc>
            </a:pPr>
            <a:r>
              <a:rPr lang="en-US" sz="2400" dirty="0" smtClean="0"/>
              <a:t>7. Building our relationship with God</a:t>
            </a:r>
            <a:endParaRPr lang="en-US" sz="24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04065"/>
            <a:ext cx="9144000" cy="584775"/>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200" b="1" smtClean="0">
                <a:solidFill>
                  <a:srgbClr val="9A0000"/>
                </a:solidFill>
              </a:rPr>
              <a:t>B. </a:t>
            </a:r>
            <a:r>
              <a:rPr lang="en-US" sz="3200" b="1" dirty="0" smtClean="0">
                <a:solidFill>
                  <a:srgbClr val="9A0000"/>
                </a:solidFill>
              </a:rPr>
              <a:t>Establishing Communion with God </a:t>
            </a:r>
            <a:endParaRPr lang="en-US" sz="3200" b="1"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288032" y="2276872"/>
            <a:ext cx="4067944" cy="3908762"/>
          </a:xfrm>
          <a:prstGeom prst="rect">
            <a:avLst/>
          </a:prstGeom>
        </p:spPr>
        <p:txBody>
          <a:bodyPr wrap="square">
            <a:spAutoFit/>
          </a:bodyPr>
          <a:lstStyle/>
          <a:p>
            <a:pPr marL="342900" lvl="0" indent="-342900">
              <a:buFont typeface="Arial" charset="0"/>
              <a:buChar char="•"/>
            </a:pPr>
            <a:endParaRPr lang="en-US" sz="2000" b="1" dirty="0" smtClean="0"/>
          </a:p>
          <a:p>
            <a:pPr marL="457200" lvl="0" indent="-457200">
              <a:buFont typeface="Arial" charset="0"/>
              <a:buChar char="•"/>
            </a:pPr>
            <a:r>
              <a:rPr lang="en-US" sz="2800" dirty="0" smtClean="0"/>
              <a:t>Personal devotions</a:t>
            </a:r>
          </a:p>
          <a:p>
            <a:pPr lvl="0">
              <a:buFont typeface="Arial" pitchFamily="34" charset="0"/>
              <a:buChar char="•"/>
            </a:pPr>
            <a:endParaRPr lang="en-US" sz="2000" dirty="0" smtClean="0"/>
          </a:p>
          <a:p>
            <a:pPr marL="457200" lvl="0" indent="-457200">
              <a:buFont typeface="Arial" charset="0"/>
              <a:buChar char="•"/>
            </a:pPr>
            <a:r>
              <a:rPr lang="en-US" sz="2800" dirty="0" smtClean="0"/>
              <a:t>Family devotions</a:t>
            </a:r>
          </a:p>
          <a:p>
            <a:pPr lvl="0">
              <a:buFont typeface="Arial" pitchFamily="34" charset="0"/>
              <a:buChar char="•"/>
            </a:pPr>
            <a:endParaRPr lang="en-US" sz="2000" dirty="0" smtClean="0"/>
          </a:p>
          <a:p>
            <a:pPr marL="457200" lvl="0" indent="-457200">
              <a:buFont typeface="Arial" charset="0"/>
              <a:buChar char="•"/>
            </a:pPr>
            <a:r>
              <a:rPr lang="en-US" sz="2800" dirty="0" smtClean="0"/>
              <a:t>Prayer partners</a:t>
            </a:r>
          </a:p>
          <a:p>
            <a:pPr lvl="0">
              <a:buFont typeface="Arial" pitchFamily="34" charset="0"/>
              <a:buChar char="•"/>
            </a:pPr>
            <a:endParaRPr lang="en-US" sz="2000" dirty="0" smtClean="0"/>
          </a:p>
          <a:p>
            <a:pPr marL="457200" lvl="0" indent="-457200">
              <a:buFont typeface="Arial" charset="0"/>
              <a:buChar char="•"/>
            </a:pPr>
            <a:r>
              <a:rPr lang="en-US" sz="2800" dirty="0" smtClean="0"/>
              <a:t>Discerning  God’s will through a study of His Word</a:t>
            </a: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Rectangle 5"/>
          <p:cNvSpPr/>
          <p:nvPr/>
        </p:nvSpPr>
        <p:spPr>
          <a:xfrm>
            <a:off x="323528" y="1988840"/>
            <a:ext cx="6084168" cy="4524315"/>
          </a:xfrm>
          <a:prstGeom prst="rect">
            <a:avLst/>
          </a:prstGeom>
        </p:spPr>
        <p:txBody>
          <a:bodyPr wrap="square">
            <a:spAutoFit/>
          </a:bodyPr>
          <a:lstStyle/>
          <a:p>
            <a:pPr marL="342900" indent="-342900">
              <a:lnSpc>
                <a:spcPct val="150000"/>
              </a:lnSpc>
              <a:buFont typeface="Arial" charset="0"/>
              <a:buChar char="•"/>
            </a:pPr>
            <a:r>
              <a:rPr lang="en-US" sz="2400" dirty="0" smtClean="0"/>
              <a:t> Developing sensitivity to sin </a:t>
            </a:r>
          </a:p>
          <a:p>
            <a:pPr marL="342900" indent="-342900">
              <a:lnSpc>
                <a:spcPct val="150000"/>
              </a:lnSpc>
              <a:buFont typeface="Arial" charset="0"/>
              <a:buChar char="•"/>
            </a:pPr>
            <a:r>
              <a:rPr lang="en-US" sz="2400" dirty="0" smtClean="0"/>
              <a:t>Thinking on the pure and lovely</a:t>
            </a:r>
          </a:p>
          <a:p>
            <a:pPr marL="342900" lvl="0" indent="-342900">
              <a:lnSpc>
                <a:spcPct val="150000"/>
              </a:lnSpc>
              <a:buFont typeface="Arial" charset="0"/>
              <a:buChar char="•"/>
            </a:pPr>
            <a:r>
              <a:rPr lang="en-US" sz="2400" dirty="0" smtClean="0"/>
              <a:t> Talking to God about even the “little things”</a:t>
            </a:r>
          </a:p>
          <a:p>
            <a:pPr marL="342900" lvl="0" indent="-342900">
              <a:lnSpc>
                <a:spcPct val="150000"/>
              </a:lnSpc>
              <a:buFont typeface="Arial" charset="0"/>
              <a:buChar char="•"/>
            </a:pPr>
            <a:r>
              <a:rPr lang="en-US" sz="2400" dirty="0" smtClean="0"/>
              <a:t> Talking with Him all the time</a:t>
            </a:r>
          </a:p>
          <a:p>
            <a:pPr marL="342900" lvl="0" indent="-342900">
              <a:lnSpc>
                <a:spcPct val="150000"/>
              </a:lnSpc>
              <a:buFont typeface="Arial" charset="0"/>
              <a:buChar char="•"/>
            </a:pPr>
            <a:r>
              <a:rPr lang="en-US" sz="2400" dirty="0" smtClean="0"/>
              <a:t> Praising God habitually</a:t>
            </a:r>
          </a:p>
          <a:p>
            <a:pPr marL="342900" lvl="0" indent="-342900">
              <a:lnSpc>
                <a:spcPct val="150000"/>
              </a:lnSpc>
              <a:buFont typeface="Arial" charset="0"/>
              <a:buChar char="•"/>
            </a:pPr>
            <a:r>
              <a:rPr lang="en-US" sz="2400" dirty="0" smtClean="0"/>
              <a:t> Accepting the gift of God’s grace</a:t>
            </a:r>
          </a:p>
          <a:p>
            <a:pPr marL="342900" lvl="0" indent="-342900">
              <a:lnSpc>
                <a:spcPct val="150000"/>
              </a:lnSpc>
              <a:buFont typeface="Arial" charset="0"/>
              <a:buChar char="•"/>
            </a:pPr>
            <a:r>
              <a:rPr lang="en-US" sz="2400" dirty="0" smtClean="0"/>
              <a:t> Trusting in God’s sustaining power</a:t>
            </a:r>
          </a:p>
          <a:p>
            <a:pPr marL="342900" lvl="0" indent="-342900">
              <a:lnSpc>
                <a:spcPct val="150000"/>
              </a:lnSpc>
              <a:buFont typeface="Arial" charset="0"/>
              <a:buChar char="•"/>
            </a:pPr>
            <a:r>
              <a:rPr lang="en-US" sz="2400" dirty="0" smtClean="0"/>
              <a:t> Forgiving others as Christ forgives us</a:t>
            </a:r>
            <a:endParaRPr lang="en-US" sz="2400" dirty="0"/>
          </a:p>
        </p:txBody>
      </p:sp>
      <p:pic>
        <p:nvPicPr>
          <p:cNvPr id="4" name="Picture 3"/>
          <p:cNvPicPr>
            <a:picLocks noChangeAspect="1"/>
          </p:cNvPicPr>
          <p:nvPr/>
        </p:nvPicPr>
        <p:blipFill rotWithShape="1">
          <a:blip r:embed="rId4"/>
          <a:srcRect l="9334" r="7882" b="12201"/>
          <a:stretch/>
        </p:blipFill>
        <p:spPr>
          <a:xfrm>
            <a:off x="6228184" y="2276872"/>
            <a:ext cx="2748748" cy="4392488"/>
          </a:xfrm>
          <a:prstGeom prst="rect">
            <a:avLst/>
          </a:prstGeom>
          <a:ln>
            <a:noFill/>
          </a:ln>
          <a:effectLst>
            <a:softEdge rad="112500"/>
          </a:effectLst>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8" y="1"/>
            <a:ext cx="9158808" cy="6885384"/>
          </a:xfrm>
          <a:prstGeom prst="rect">
            <a:avLst/>
          </a:prstGeom>
        </p:spPr>
      </p:pic>
      <p:sp>
        <p:nvSpPr>
          <p:cNvPr id="3" name="Content Placeholder 2"/>
          <p:cNvSpPr>
            <a:spLocks noGrp="1"/>
          </p:cNvSpPr>
          <p:nvPr>
            <p:ph idx="1"/>
          </p:nvPr>
        </p:nvSpPr>
        <p:spPr>
          <a:xfrm>
            <a:off x="611560" y="908720"/>
            <a:ext cx="4320480" cy="3960440"/>
          </a:xfrm>
        </p:spPr>
        <p:txBody>
          <a:bodyPr>
            <a:noAutofit/>
          </a:bodyPr>
          <a:lstStyle/>
          <a:p>
            <a:pPr marL="0" indent="0" algn="ctr">
              <a:buNone/>
            </a:pPr>
            <a:r>
              <a:rPr lang="en-US" sz="3600" b="1" dirty="0"/>
              <a:t>“No man high or low…can steadily maintain before his fellowmen, a pure forceful life unless his life is hid with Christ in God.” </a:t>
            </a:r>
            <a:endParaRPr lang="en-US" sz="3600" b="1" dirty="0" smtClean="0"/>
          </a:p>
          <a:p>
            <a:pPr marL="0" indent="0" algn="ctr">
              <a:buNone/>
            </a:pPr>
            <a:r>
              <a:rPr lang="en-US" sz="2400" b="1" dirty="0" smtClean="0"/>
              <a:t>(</a:t>
            </a:r>
            <a:r>
              <a:rPr lang="en-US" sz="2400" b="1" dirty="0"/>
              <a:t>Ellen G. White, </a:t>
            </a:r>
            <a:r>
              <a:rPr lang="en-US" sz="2400" b="1" i="1" dirty="0"/>
              <a:t>Testimonies for the Church, </a:t>
            </a:r>
            <a:r>
              <a:rPr lang="en-US" sz="2400" b="1" dirty="0"/>
              <a:t>Vol. 7, p. 194).</a:t>
            </a:r>
          </a:p>
          <a:p>
            <a:pPr marL="0" indent="0" algn="ctr">
              <a:buNone/>
            </a:pPr>
            <a:endParaRPr lang="en-US" b="1" dirty="0"/>
          </a:p>
        </p:txBody>
      </p:sp>
      <p:pic>
        <p:nvPicPr>
          <p:cNvPr id="5" name="Picture 4"/>
          <p:cNvPicPr>
            <a:picLocks noChangeAspect="1"/>
          </p:cNvPicPr>
          <p:nvPr/>
        </p:nvPicPr>
        <p:blipFill>
          <a:blip r:embed="rId4"/>
          <a:stretch>
            <a:fillRect/>
          </a:stretch>
        </p:blipFill>
        <p:spPr>
          <a:xfrm>
            <a:off x="4979285" y="800646"/>
            <a:ext cx="3721100" cy="5207000"/>
          </a:xfrm>
          <a:prstGeom prst="rect">
            <a:avLst/>
          </a:prstGeom>
          <a:ln>
            <a:noFill/>
          </a:ln>
          <a:effectLst>
            <a:softEdge rad="112500"/>
          </a:effectLst>
        </p:spPr>
      </p:pic>
    </p:spTree>
    <p:extLst>
      <p:ext uri="{BB962C8B-B14F-4D97-AF65-F5344CB8AC3E}">
        <p14:creationId xmlns:p14="http://schemas.microsoft.com/office/powerpoint/2010/main" val="13941917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404065"/>
            <a:ext cx="9144000" cy="584775"/>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200" b="1" dirty="0" smtClean="0">
                <a:solidFill>
                  <a:srgbClr val="9A0000"/>
                </a:solidFill>
              </a:rPr>
              <a:t>V. Communicating the Love of Jesus </a:t>
            </a:r>
            <a:endParaRPr lang="en-US" sz="3200" b="1"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p:cNvSpPr/>
          <p:nvPr/>
        </p:nvSpPr>
        <p:spPr>
          <a:xfrm>
            <a:off x="251520" y="2204864"/>
            <a:ext cx="4139952" cy="3046988"/>
          </a:xfrm>
          <a:prstGeom prst="rect">
            <a:avLst/>
          </a:prstGeom>
        </p:spPr>
        <p:txBody>
          <a:bodyPr wrap="square">
            <a:spAutoFit/>
          </a:bodyPr>
          <a:lstStyle/>
          <a:p>
            <a:pPr>
              <a:lnSpc>
                <a:spcPct val="200000"/>
              </a:lnSpc>
              <a:buFont typeface="Arial" pitchFamily="34" charset="0"/>
              <a:buChar char="•"/>
            </a:pPr>
            <a:r>
              <a:rPr lang="en-US" sz="2400" dirty="0" smtClean="0"/>
              <a:t> Our speech</a:t>
            </a:r>
          </a:p>
          <a:p>
            <a:pPr>
              <a:lnSpc>
                <a:spcPct val="200000"/>
              </a:lnSpc>
              <a:buFont typeface="Arial" pitchFamily="34" charset="0"/>
              <a:buChar char="•"/>
            </a:pPr>
            <a:r>
              <a:rPr lang="en-US" sz="2400" dirty="0" smtClean="0"/>
              <a:t> Friendship</a:t>
            </a:r>
          </a:p>
          <a:p>
            <a:pPr>
              <a:lnSpc>
                <a:spcPct val="200000"/>
              </a:lnSpc>
              <a:buFont typeface="Arial" pitchFamily="34" charset="0"/>
              <a:buChar char="•"/>
            </a:pPr>
            <a:r>
              <a:rPr lang="en-US" sz="2400" dirty="0" smtClean="0"/>
              <a:t> Interpersonal relationships</a:t>
            </a:r>
          </a:p>
          <a:p>
            <a:pPr>
              <a:lnSpc>
                <a:spcPct val="200000"/>
              </a:lnSpc>
              <a:buFont typeface="Arial" pitchFamily="34" charset="0"/>
              <a:buChar char="•"/>
            </a:pPr>
            <a:r>
              <a:rPr lang="en-US" sz="2400" dirty="0" smtClean="0"/>
              <a:t> Living the Word</a:t>
            </a:r>
            <a:endParaRPr lang="en-US" sz="24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07504" y="1342509"/>
            <a:ext cx="3168352"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Conclusion</a:t>
            </a:r>
            <a:endParaRPr lang="en-US" sz="3600" b="1"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Rectangle 7"/>
          <p:cNvSpPr/>
          <p:nvPr/>
        </p:nvSpPr>
        <p:spPr>
          <a:xfrm>
            <a:off x="35496" y="2073037"/>
            <a:ext cx="3456384" cy="4524315"/>
          </a:xfrm>
          <a:prstGeom prst="rect">
            <a:avLst/>
          </a:prstGeom>
        </p:spPr>
        <p:txBody>
          <a:bodyPr wrap="square">
            <a:spAutoFit/>
          </a:bodyPr>
          <a:lstStyle/>
          <a:p>
            <a:pPr algn="ctr"/>
            <a:r>
              <a:rPr lang="en-US" sz="3200" dirty="0" smtClean="0"/>
              <a:t>A sincere study of God’s Word as well as contemporary materials on this subject will help us to become effective communicators</a:t>
            </a:r>
          </a:p>
          <a:p>
            <a:pPr algn="ctr"/>
            <a:r>
              <a:rPr lang="en-US" sz="3200" dirty="0" smtClean="0"/>
              <a:t>and leaders.</a:t>
            </a:r>
            <a:endParaRPr lang="en-US" sz="2800" dirty="0" smtClean="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36512" y="1340768"/>
            <a:ext cx="9144000" cy="646331"/>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600" b="1" dirty="0" smtClean="0">
                <a:solidFill>
                  <a:srgbClr val="9A0000"/>
                </a:solidFill>
              </a:rPr>
              <a:t>B. Factors Affecting Effective Communication </a:t>
            </a:r>
            <a:endParaRPr lang="en-US" sz="3600" b="1" dirty="0">
              <a:solidFill>
                <a:srgbClr val="9A0000"/>
              </a:solidFill>
            </a:endParaRP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251520" y="2348880"/>
            <a:ext cx="5832648" cy="3754874"/>
          </a:xfrm>
          <a:prstGeom prst="rect">
            <a:avLst/>
          </a:prstGeom>
        </p:spPr>
        <p:txBody>
          <a:bodyPr wrap="square">
            <a:spAutoFit/>
          </a:bodyPr>
          <a:lstStyle/>
          <a:p>
            <a:pPr marL="514350" indent="-514350">
              <a:lnSpc>
                <a:spcPct val="150000"/>
              </a:lnSpc>
              <a:buFont typeface="+mj-lt"/>
              <a:buAutoNum type="arabicPeriod"/>
            </a:pPr>
            <a:r>
              <a:rPr lang="en-US" sz="2800" dirty="0" smtClean="0"/>
              <a:t>Environment </a:t>
            </a:r>
          </a:p>
          <a:p>
            <a:pPr marL="514350" indent="-514350">
              <a:lnSpc>
                <a:spcPct val="150000"/>
              </a:lnSpc>
              <a:buFont typeface="+mj-lt"/>
              <a:buAutoNum type="arabicPeriod"/>
            </a:pPr>
            <a:r>
              <a:rPr lang="en-US" sz="2800" dirty="0" smtClean="0"/>
              <a:t>Interference</a:t>
            </a:r>
          </a:p>
          <a:p>
            <a:pPr marL="514350" indent="-514350">
              <a:lnSpc>
                <a:spcPct val="150000"/>
              </a:lnSpc>
              <a:buFont typeface="+mj-lt"/>
              <a:buAutoNum type="arabicPeriod"/>
            </a:pPr>
            <a:r>
              <a:rPr lang="en-US" sz="2800" dirty="0" smtClean="0"/>
              <a:t>Frequent interruptions</a:t>
            </a:r>
          </a:p>
          <a:p>
            <a:pPr marL="514350" indent="-514350">
              <a:lnSpc>
                <a:spcPct val="150000"/>
              </a:lnSpc>
              <a:buFont typeface="+mj-lt"/>
              <a:buAutoNum type="arabicPeriod"/>
            </a:pPr>
            <a:r>
              <a:rPr lang="en-US" sz="2800" dirty="0" smtClean="0"/>
              <a:t>Lack of clarity or poor articulation </a:t>
            </a:r>
          </a:p>
          <a:p>
            <a:pPr marL="514350" indent="-514350">
              <a:lnSpc>
                <a:spcPct val="150000"/>
              </a:lnSpc>
              <a:buFont typeface="+mj-lt"/>
              <a:buAutoNum type="arabicPeriod"/>
            </a:pPr>
            <a:r>
              <a:rPr lang="en-US" sz="2800" dirty="0" smtClean="0"/>
              <a:t>Angry outbursts and a refusal </a:t>
            </a:r>
          </a:p>
          <a:p>
            <a:r>
              <a:rPr lang="en-US" sz="2800" dirty="0"/>
              <a:t> </a:t>
            </a:r>
            <a:r>
              <a:rPr lang="en-US" sz="2800" dirty="0" smtClean="0"/>
              <a:t>    </a:t>
            </a:r>
            <a:r>
              <a:rPr lang="en-US" sz="1400" dirty="0" smtClean="0"/>
              <a:t> </a:t>
            </a:r>
            <a:r>
              <a:rPr lang="en-US" sz="2800" dirty="0" smtClean="0"/>
              <a:t>to be objective </a:t>
            </a:r>
            <a:endParaRPr lang="en-US" sz="28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8" y="0"/>
            <a:ext cx="9345434" cy="6858000"/>
          </a:xfrm>
          <a:prstGeom prst="rect">
            <a:avLst/>
          </a:prstGeom>
        </p:spPr>
      </p:pic>
      <p:sp>
        <p:nvSpPr>
          <p:cNvPr id="2" name="Title 1"/>
          <p:cNvSpPr>
            <a:spLocks noGrp="1"/>
          </p:cNvSpPr>
          <p:nvPr>
            <p:ph type="title"/>
          </p:nvPr>
        </p:nvSpPr>
        <p:spPr>
          <a:xfrm>
            <a:off x="518864" y="1205880"/>
            <a:ext cx="8229600" cy="1143000"/>
          </a:xfrm>
        </p:spPr>
        <p:txBody>
          <a:bodyPr>
            <a:normAutofit/>
          </a:bodyPr>
          <a:lstStyle/>
          <a:p>
            <a:pPr algn="l"/>
            <a:r>
              <a:rPr lang="en-US" sz="3600" b="1" dirty="0" smtClean="0">
                <a:solidFill>
                  <a:srgbClr val="9A0000"/>
                </a:solidFill>
              </a:rPr>
              <a:t>C. Nonverbal Communication</a:t>
            </a:r>
            <a:endParaRPr lang="en-US" sz="3600" b="1" dirty="0">
              <a:solidFill>
                <a:srgbClr val="9A0000"/>
              </a:solidFill>
            </a:endParaRPr>
          </a:p>
        </p:txBody>
      </p:sp>
      <p:sp>
        <p:nvSpPr>
          <p:cNvPr id="3" name="Content Placeholder 2"/>
          <p:cNvSpPr>
            <a:spLocks noGrp="1"/>
          </p:cNvSpPr>
          <p:nvPr>
            <p:ph idx="1"/>
          </p:nvPr>
        </p:nvSpPr>
        <p:spPr>
          <a:xfrm>
            <a:off x="251520" y="2359421"/>
            <a:ext cx="6192688" cy="4723731"/>
          </a:xfrm>
        </p:spPr>
        <p:txBody>
          <a:bodyPr>
            <a:normAutofit lnSpcReduction="10000"/>
          </a:bodyPr>
          <a:lstStyle/>
          <a:p>
            <a:pPr marL="0" indent="0" algn="ctr">
              <a:buNone/>
            </a:pPr>
            <a:r>
              <a:rPr lang="en-US" dirty="0"/>
              <a:t>“Mind not only what people say, but how they say it; and if you have any sagacity, you may discover more truth by your eyes than by your ears. People can say what they will, but they cannot look just as they will; and their looks frequently reveal what their words are calculated to conceal.”  </a:t>
            </a:r>
            <a:endParaRPr lang="en-US" dirty="0" smtClean="0"/>
          </a:p>
          <a:p>
            <a:pPr marL="0" indent="0" algn="ctr">
              <a:buNone/>
            </a:pPr>
            <a:r>
              <a:rPr lang="en-US" sz="2200" dirty="0" smtClean="0"/>
              <a:t>(</a:t>
            </a:r>
            <a:r>
              <a:rPr lang="en-US" sz="2200" dirty="0"/>
              <a:t>Driver and van Aalst.</a:t>
            </a:r>
            <a:r>
              <a:rPr lang="en-US" sz="2200" i="1" dirty="0"/>
              <a:t> You Say More than you Think</a:t>
            </a:r>
            <a:r>
              <a:rPr lang="en-US" sz="2200" dirty="0"/>
              <a:t>). </a:t>
            </a:r>
          </a:p>
        </p:txBody>
      </p:sp>
      <p:sp>
        <p:nvSpPr>
          <p:cNvPr id="5" name="Title 1"/>
          <p:cNvSpPr txBox="1">
            <a:spLocks/>
          </p:cNvSpPr>
          <p:nvPr/>
        </p:nvSpPr>
        <p:spPr>
          <a:xfrm>
            <a:off x="0" y="0"/>
            <a:ext cx="9309096" cy="980728"/>
          </a:xfrm>
          <a:prstGeom prst="rect">
            <a:avLst/>
          </a:prstGeom>
          <a:solidFill>
            <a:srgbClr val="9A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cxnSp>
        <p:nvCxnSpPr>
          <p:cNvPr id="8" name="Straight Connector 7"/>
          <p:cNvCxnSpPr/>
          <p:nvPr/>
        </p:nvCxnSpPr>
        <p:spPr>
          <a:xfrm flipV="1">
            <a:off x="-36338" y="2132856"/>
            <a:ext cx="9345434" cy="72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4"/>
          <a:srcRect l="41894"/>
          <a:stretch/>
        </p:blipFill>
        <p:spPr>
          <a:xfrm>
            <a:off x="6516216" y="2133992"/>
            <a:ext cx="2787450" cy="4797152"/>
          </a:xfrm>
          <a:prstGeom prst="rect">
            <a:avLst/>
          </a:prstGeom>
          <a:ln>
            <a:noFill/>
          </a:ln>
          <a:effectLst>
            <a:softEdge rad="112500"/>
          </a:effectLst>
        </p:spPr>
      </p:pic>
    </p:spTree>
    <p:extLst>
      <p:ext uri="{BB962C8B-B14F-4D97-AF65-F5344CB8AC3E}">
        <p14:creationId xmlns:p14="http://schemas.microsoft.com/office/powerpoint/2010/main" val="1884084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771800" y="980728"/>
            <a:ext cx="3672408" cy="1569660"/>
          </a:xfrm>
          <a:prstGeom prst="rect">
            <a:avLst/>
          </a:prstGeom>
        </p:spPr>
        <p:txBody>
          <a:bodyPr wrap="square">
            <a:spAutoFit/>
          </a:bodyPr>
          <a:lstStyle/>
          <a:p>
            <a:pPr algn="ctr"/>
            <a:r>
              <a:rPr lang="en-US" sz="4000" b="1" dirty="0" smtClean="0">
                <a:ln>
                  <a:solidFill>
                    <a:schemeClr val="bg1"/>
                  </a:solidFill>
                </a:ln>
                <a:solidFill>
                  <a:srgbClr val="C00000"/>
                </a:solidFill>
                <a:effectLst>
                  <a:outerShdw blurRad="38100" dist="38100" dir="2700000" algn="tl">
                    <a:srgbClr val="000000">
                      <a:alpha val="43137"/>
                    </a:srgbClr>
                  </a:outerShdw>
                </a:effectLst>
              </a:rPr>
              <a:t>7% </a:t>
            </a:r>
          </a:p>
          <a:p>
            <a:pPr algn="ctr"/>
            <a:r>
              <a:rPr lang="en-US" sz="2800" dirty="0" smtClean="0"/>
              <a:t>of our communication comes from words</a:t>
            </a:r>
            <a:endParaRPr lang="en-US" sz="2800" dirty="0"/>
          </a:p>
        </p:txBody>
      </p:sp>
      <p:sp>
        <p:nvSpPr>
          <p:cNvPr id="10" name="Rectangle 9"/>
          <p:cNvSpPr/>
          <p:nvPr/>
        </p:nvSpPr>
        <p:spPr>
          <a:xfrm>
            <a:off x="827584" y="2996952"/>
            <a:ext cx="2160240" cy="1569660"/>
          </a:xfrm>
          <a:prstGeom prst="rect">
            <a:avLst/>
          </a:prstGeom>
        </p:spPr>
        <p:txBody>
          <a:bodyPr wrap="square">
            <a:spAutoFit/>
          </a:bodyPr>
          <a:lstStyle/>
          <a:p>
            <a:pPr algn="ctr"/>
            <a:r>
              <a:rPr lang="en-US" sz="4000" b="1" dirty="0" smtClean="0">
                <a:ln>
                  <a:solidFill>
                    <a:schemeClr val="bg1"/>
                  </a:solidFill>
                </a:ln>
                <a:solidFill>
                  <a:srgbClr val="9A0000"/>
                </a:solidFill>
                <a:effectLst>
                  <a:outerShdw blurRad="38100" dist="38100" dir="2700000" algn="tl">
                    <a:srgbClr val="000000">
                      <a:alpha val="43137"/>
                    </a:srgbClr>
                  </a:outerShdw>
                </a:effectLst>
              </a:rPr>
              <a:t>38% </a:t>
            </a:r>
          </a:p>
          <a:p>
            <a:pPr algn="ctr"/>
            <a:r>
              <a:rPr lang="en-US" sz="2800" dirty="0" smtClean="0"/>
              <a:t>is from our tone of voice</a:t>
            </a:r>
            <a:endParaRPr lang="en-US" sz="2800" dirty="0"/>
          </a:p>
        </p:txBody>
      </p:sp>
      <p:sp>
        <p:nvSpPr>
          <p:cNvPr id="11" name="Rectangle 10"/>
          <p:cNvSpPr/>
          <p:nvPr/>
        </p:nvSpPr>
        <p:spPr>
          <a:xfrm>
            <a:off x="6084168" y="2996952"/>
            <a:ext cx="2407532" cy="1569660"/>
          </a:xfrm>
          <a:prstGeom prst="rect">
            <a:avLst/>
          </a:prstGeom>
        </p:spPr>
        <p:txBody>
          <a:bodyPr wrap="square">
            <a:spAutoFit/>
          </a:bodyPr>
          <a:lstStyle/>
          <a:p>
            <a:pPr algn="ctr"/>
            <a:r>
              <a:rPr lang="en-US" sz="4000" b="1" dirty="0" smtClean="0">
                <a:ln>
                  <a:solidFill>
                    <a:schemeClr val="bg1"/>
                  </a:solidFill>
                </a:ln>
                <a:solidFill>
                  <a:srgbClr val="9A0000"/>
                </a:solidFill>
                <a:effectLst>
                  <a:outerShdw blurRad="38100" dist="38100" dir="2700000" algn="tl">
                    <a:srgbClr val="000000">
                      <a:alpha val="43137"/>
                    </a:srgbClr>
                  </a:outerShdw>
                </a:effectLst>
              </a:rPr>
              <a:t>55% </a:t>
            </a:r>
          </a:p>
          <a:p>
            <a:pPr algn="ctr"/>
            <a:r>
              <a:rPr lang="en-US" sz="2800" dirty="0" smtClean="0"/>
              <a:t>is from our body language</a:t>
            </a:r>
            <a:endParaRPr lang="en-US" sz="2800" dirty="0"/>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1332057"/>
            <a:ext cx="9144000" cy="584775"/>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lvl="0" algn="ctr"/>
            <a:r>
              <a:rPr lang="en-US" sz="3200" b="1" dirty="0" smtClean="0">
                <a:solidFill>
                  <a:srgbClr val="9A0000"/>
                </a:solidFill>
              </a:rPr>
              <a:t>A. Listening Keys To Effective Communication</a:t>
            </a:r>
          </a:p>
        </p:txBody>
      </p:sp>
      <p:sp>
        <p:nvSpPr>
          <p:cNvPr id="14" name="Rectangle 13"/>
          <p:cNvSpPr/>
          <p:nvPr/>
        </p:nvSpPr>
        <p:spPr>
          <a:xfrm>
            <a:off x="0" y="198884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ectangle 14"/>
          <p:cNvSpPr/>
          <p:nvPr/>
        </p:nvSpPr>
        <p:spPr>
          <a:xfrm>
            <a:off x="323528" y="2470244"/>
            <a:ext cx="3024336" cy="3046988"/>
          </a:xfrm>
          <a:prstGeom prst="rect">
            <a:avLst/>
          </a:prstGeom>
        </p:spPr>
        <p:txBody>
          <a:bodyPr wrap="square">
            <a:spAutoFit/>
          </a:bodyPr>
          <a:lstStyle/>
          <a:p>
            <a:pPr marL="457200" lvl="0" indent="-457200">
              <a:lnSpc>
                <a:spcPct val="200000"/>
              </a:lnSpc>
              <a:buFont typeface="Arial" charset="0"/>
              <a:buChar char="•"/>
            </a:pPr>
            <a:r>
              <a:rPr lang="en-US" sz="3200" b="1" dirty="0" smtClean="0">
                <a:ln>
                  <a:solidFill>
                    <a:schemeClr val="bg1"/>
                  </a:solidFill>
                </a:ln>
                <a:solidFill>
                  <a:srgbClr val="002060"/>
                </a:solidFill>
                <a:effectLst>
                  <a:outerShdw blurRad="38100" dist="38100" dir="2700000" algn="tl">
                    <a:srgbClr val="000000">
                      <a:alpha val="43137"/>
                    </a:srgbClr>
                  </a:outerShdw>
                </a:effectLst>
              </a:rPr>
              <a:t>Attention</a:t>
            </a:r>
          </a:p>
          <a:p>
            <a:pPr marL="457200" lvl="0" indent="-457200">
              <a:lnSpc>
                <a:spcPct val="200000"/>
              </a:lnSpc>
              <a:buFont typeface="Arial" charset="0"/>
              <a:buChar char="•"/>
            </a:pPr>
            <a:r>
              <a:rPr lang="en-US" sz="3200" b="1" dirty="0" smtClean="0">
                <a:ln>
                  <a:solidFill>
                    <a:schemeClr val="bg1"/>
                  </a:solidFill>
                </a:ln>
                <a:solidFill>
                  <a:srgbClr val="002060"/>
                </a:solidFill>
                <a:effectLst>
                  <a:outerShdw blurRad="38100" dist="38100" dir="2700000" algn="tl">
                    <a:srgbClr val="000000">
                      <a:alpha val="43137"/>
                    </a:srgbClr>
                  </a:outerShdw>
                </a:effectLst>
              </a:rPr>
              <a:t>Appreciation</a:t>
            </a:r>
          </a:p>
          <a:p>
            <a:pPr marL="457200" lvl="0" indent="-457200">
              <a:lnSpc>
                <a:spcPct val="200000"/>
              </a:lnSpc>
              <a:buFont typeface="Arial" charset="0"/>
              <a:buChar char="•"/>
            </a:pPr>
            <a:r>
              <a:rPr lang="en-US" sz="3200" b="1" dirty="0" smtClean="0">
                <a:ln>
                  <a:solidFill>
                    <a:schemeClr val="bg1"/>
                  </a:solidFill>
                </a:ln>
                <a:solidFill>
                  <a:srgbClr val="002060"/>
                </a:solidFill>
                <a:effectLst>
                  <a:outerShdw blurRad="38100" dist="38100" dir="2700000" algn="tl">
                    <a:srgbClr val="000000">
                      <a:alpha val="43137"/>
                    </a:srgbClr>
                  </a:outerShdw>
                </a:effectLst>
              </a:rPr>
              <a:t>Affirmation</a:t>
            </a:r>
            <a:endParaRPr lang="en-US" sz="3200" b="1" dirty="0">
              <a:ln>
                <a:solidFill>
                  <a:schemeClr val="bg1"/>
                </a:solidFill>
              </a:ln>
              <a:solidFill>
                <a:srgbClr val="00206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09096" cy="6858000"/>
          </a:xfrm>
          <a:prstGeom prst="rect">
            <a:avLst/>
          </a:prstGeom>
        </p:spPr>
      </p:pic>
      <p:sp>
        <p:nvSpPr>
          <p:cNvPr id="2" name="Title 1"/>
          <p:cNvSpPr>
            <a:spLocks noGrp="1"/>
          </p:cNvSpPr>
          <p:nvPr>
            <p:ph type="title"/>
          </p:nvPr>
        </p:nvSpPr>
        <p:spPr>
          <a:xfrm>
            <a:off x="457200" y="557808"/>
            <a:ext cx="8229600" cy="1143000"/>
          </a:xfrm>
        </p:spPr>
        <p:txBody>
          <a:bodyPr>
            <a:normAutofit fontScale="90000"/>
          </a:bodyPr>
          <a:lstStyle/>
          <a:p>
            <a:r>
              <a:rPr lang="en-US" b="1" dirty="0">
                <a:solidFill>
                  <a:srgbClr val="9A0000"/>
                </a:solidFill>
              </a:rPr>
              <a:t>1. Practice these listening keys to effective communication.</a:t>
            </a:r>
            <a:br>
              <a:rPr lang="en-US" b="1" dirty="0">
                <a:solidFill>
                  <a:srgbClr val="9A0000"/>
                </a:solidFill>
              </a:rPr>
            </a:br>
            <a:endParaRPr lang="en-US" b="1" dirty="0">
              <a:solidFill>
                <a:srgbClr val="9A0000"/>
              </a:solidFill>
            </a:endParaRPr>
          </a:p>
        </p:txBody>
      </p:sp>
      <p:sp>
        <p:nvSpPr>
          <p:cNvPr id="3" name="Content Placeholder 2"/>
          <p:cNvSpPr>
            <a:spLocks noGrp="1"/>
          </p:cNvSpPr>
          <p:nvPr>
            <p:ph idx="1"/>
          </p:nvPr>
        </p:nvSpPr>
        <p:spPr>
          <a:xfrm>
            <a:off x="158824" y="1700808"/>
            <a:ext cx="6861448" cy="5040560"/>
          </a:xfrm>
        </p:spPr>
        <p:txBody>
          <a:bodyPr>
            <a:noAutofit/>
          </a:bodyPr>
          <a:lstStyle/>
          <a:p>
            <a:pPr marL="576262" indent="-457200"/>
            <a:r>
              <a:rPr lang="en-US" sz="2800" dirty="0"/>
              <a:t>Have good eye </a:t>
            </a:r>
            <a:r>
              <a:rPr lang="en-US" sz="2800" dirty="0" smtClean="0"/>
              <a:t>contact.</a:t>
            </a:r>
          </a:p>
          <a:p>
            <a:pPr marL="576262" indent="-457200"/>
            <a:r>
              <a:rPr lang="en-US" sz="2800" dirty="0" smtClean="0"/>
              <a:t>Give </a:t>
            </a:r>
            <a:r>
              <a:rPr lang="en-US" sz="2800" dirty="0"/>
              <a:t>focused, undivided attention.</a:t>
            </a:r>
          </a:p>
          <a:p>
            <a:pPr marL="576262" indent="-457200"/>
            <a:r>
              <a:rPr lang="en-US" sz="2800" dirty="0"/>
              <a:t>Be careful with your body language </a:t>
            </a:r>
            <a:endParaRPr lang="en-US" sz="2800" dirty="0" smtClean="0"/>
          </a:p>
          <a:p>
            <a:pPr marL="576262" indent="-457200"/>
            <a:r>
              <a:rPr lang="en-US" sz="2800" dirty="0" smtClean="0"/>
              <a:t>Listen </a:t>
            </a:r>
            <a:r>
              <a:rPr lang="en-US" sz="2800" dirty="0"/>
              <a:t>to the message behind the </a:t>
            </a:r>
            <a:r>
              <a:rPr lang="en-US" sz="2800" dirty="0" smtClean="0"/>
              <a:t>words </a:t>
            </a:r>
          </a:p>
          <a:p>
            <a:pPr marL="576262" indent="-457200"/>
            <a:r>
              <a:rPr lang="en-US" sz="2800" dirty="0" smtClean="0"/>
              <a:t>Interject </a:t>
            </a:r>
            <a:r>
              <a:rPr lang="en-US" sz="2800" dirty="0"/>
              <a:t>with remarks like, “I see what you mean,” or “Yes, I understand,” or “Really?”</a:t>
            </a:r>
          </a:p>
          <a:p>
            <a:pPr marL="576262" indent="-457200"/>
            <a:r>
              <a:rPr lang="en-US" sz="2800" dirty="0"/>
              <a:t>When what the person is saying is not clear to you, clarify by asking questions </a:t>
            </a:r>
            <a:r>
              <a:rPr lang="en-US" sz="2800" dirty="0" smtClean="0"/>
              <a:t>Put </a:t>
            </a:r>
            <a:r>
              <a:rPr lang="en-US" sz="2800" dirty="0"/>
              <a:t>aside your </a:t>
            </a:r>
            <a:r>
              <a:rPr lang="en-US" sz="2800" dirty="0" smtClean="0"/>
              <a:t>biases</a:t>
            </a:r>
            <a:endParaRPr lang="en-US" sz="2800" dirty="0"/>
          </a:p>
        </p:txBody>
      </p:sp>
      <p:cxnSp>
        <p:nvCxnSpPr>
          <p:cNvPr id="5" name="Straight Connector 4"/>
          <p:cNvCxnSpPr/>
          <p:nvPr/>
        </p:nvCxnSpPr>
        <p:spPr>
          <a:xfrm flipV="1">
            <a:off x="-36338" y="1412776"/>
            <a:ext cx="9345434" cy="720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4"/>
          <a:srcRect r="16519"/>
          <a:stretch/>
        </p:blipFill>
        <p:spPr>
          <a:xfrm>
            <a:off x="6037602" y="3789040"/>
            <a:ext cx="3271494" cy="3127276"/>
          </a:xfrm>
          <a:prstGeom prst="rect">
            <a:avLst/>
          </a:prstGeom>
        </p:spPr>
      </p:pic>
    </p:spTree>
    <p:extLst>
      <p:ext uri="{BB962C8B-B14F-4D97-AF65-F5344CB8AC3E}">
        <p14:creationId xmlns:p14="http://schemas.microsoft.com/office/powerpoint/2010/main" val="263163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09096" cy="6858000"/>
          </a:xfrm>
          <a:prstGeom prst="rect">
            <a:avLst/>
          </a:prstGeom>
        </p:spPr>
      </p:pic>
      <p:sp>
        <p:nvSpPr>
          <p:cNvPr id="3" name="Content Placeholder 2"/>
          <p:cNvSpPr>
            <a:spLocks noGrp="1"/>
          </p:cNvSpPr>
          <p:nvPr>
            <p:ph idx="1"/>
          </p:nvPr>
        </p:nvSpPr>
        <p:spPr>
          <a:xfrm>
            <a:off x="179512" y="487213"/>
            <a:ext cx="6840760" cy="4525963"/>
          </a:xfrm>
        </p:spPr>
        <p:txBody>
          <a:bodyPr>
            <a:noAutofit/>
          </a:bodyPr>
          <a:lstStyle/>
          <a:p>
            <a:pPr marL="576262" indent="-457200"/>
            <a:r>
              <a:rPr lang="en-US" sz="2800" dirty="0"/>
              <a:t>Do not prejudge or try to read the other person’s mind. </a:t>
            </a:r>
            <a:endParaRPr lang="en-US" sz="2800" dirty="0" smtClean="0"/>
          </a:p>
          <a:p>
            <a:pPr marL="576262" indent="-457200"/>
            <a:r>
              <a:rPr lang="en-US" sz="2800" dirty="0" smtClean="0"/>
              <a:t>Be </a:t>
            </a:r>
            <a:r>
              <a:rPr lang="en-US" sz="2800" dirty="0"/>
              <a:t>patient.  Avoid interrupting and filling in remarks or details for the person.</a:t>
            </a:r>
          </a:p>
          <a:p>
            <a:pPr marL="576262" indent="-457200"/>
            <a:r>
              <a:rPr lang="en-US" sz="2800" dirty="0"/>
              <a:t>Do not be anxious to defend yourself.</a:t>
            </a:r>
          </a:p>
          <a:p>
            <a:pPr marL="576262" indent="-457200"/>
            <a:r>
              <a:rPr lang="en-US" sz="2800" dirty="0"/>
              <a:t>Listen empathetically. </a:t>
            </a:r>
          </a:p>
          <a:p>
            <a:pPr marL="576262" indent="-457200"/>
            <a:r>
              <a:rPr lang="en-US" sz="2800" dirty="0"/>
              <a:t>Ask appropriate questions.</a:t>
            </a:r>
          </a:p>
          <a:p>
            <a:pPr marL="576262" indent="-457200"/>
            <a:r>
              <a:rPr lang="en-US" sz="2800" dirty="0"/>
              <a:t>Ask open-ended questions. </a:t>
            </a:r>
            <a:endParaRPr lang="en-US" sz="2800" dirty="0" smtClean="0"/>
          </a:p>
          <a:p>
            <a:pPr marL="576262" indent="-457200"/>
            <a:r>
              <a:rPr lang="en-US" sz="2800" dirty="0" smtClean="0"/>
              <a:t>Create </a:t>
            </a:r>
            <a:r>
              <a:rPr lang="en-US" sz="2800" dirty="0"/>
              <a:t>trust and safety in the relationship.</a:t>
            </a:r>
          </a:p>
          <a:p>
            <a:pPr marL="576262" indent="-457200"/>
            <a:r>
              <a:rPr lang="en-US" sz="2800" dirty="0" smtClean="0"/>
              <a:t>Keep all information confidential if the speaker requests it or if the matter is highly sensitive</a:t>
            </a:r>
            <a:endParaRPr lang="en-US" sz="2800" dirty="0"/>
          </a:p>
        </p:txBody>
      </p:sp>
      <p:pic>
        <p:nvPicPr>
          <p:cNvPr id="5" name="Picture 4"/>
          <p:cNvPicPr>
            <a:picLocks noChangeAspect="1"/>
          </p:cNvPicPr>
          <p:nvPr/>
        </p:nvPicPr>
        <p:blipFill rotWithShape="1">
          <a:blip r:embed="rId4"/>
          <a:srcRect r="16519"/>
          <a:stretch/>
        </p:blipFill>
        <p:spPr>
          <a:xfrm>
            <a:off x="6489574" y="4221088"/>
            <a:ext cx="2819521" cy="2695228"/>
          </a:xfrm>
          <a:prstGeom prst="rect">
            <a:avLst/>
          </a:prstGeom>
        </p:spPr>
      </p:pic>
    </p:spTree>
    <p:extLst>
      <p:ext uri="{BB962C8B-B14F-4D97-AF65-F5344CB8AC3E}">
        <p14:creationId xmlns:p14="http://schemas.microsoft.com/office/powerpoint/2010/main" val="1737294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3034</TotalTime>
  <Words>5756</Words>
  <Application>Microsoft Macintosh PowerPoint</Application>
  <PresentationFormat>On-screen Show (4:3)</PresentationFormat>
  <Paragraphs>588</Paragraphs>
  <Slides>38</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Calibri</vt:lpstr>
      <vt:lpstr>Wingdings</vt:lpstr>
      <vt:lpstr>Arial</vt:lpstr>
      <vt:lpstr>Office Theme</vt:lpstr>
      <vt:lpstr>LEADERSHIP Certification  Program Level 1</vt:lpstr>
      <vt:lpstr>Communication Skills </vt:lpstr>
      <vt:lpstr>PowerPoint Presentation</vt:lpstr>
      <vt:lpstr>PowerPoint Presentation</vt:lpstr>
      <vt:lpstr>C. Nonverbal Communication</vt:lpstr>
      <vt:lpstr>PowerPoint Presentation</vt:lpstr>
      <vt:lpstr>PowerPoint Presentation</vt:lpstr>
      <vt:lpstr>1. Practice these listening keys to effective communication.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Certification Program level 1</dc:title>
  <dc:creator>Erika</dc:creator>
  <cp:lastModifiedBy>Arrais, Raquel</cp:lastModifiedBy>
  <cp:revision>275</cp:revision>
  <dcterms:created xsi:type="dcterms:W3CDTF">2013-01-31T11:34:30Z</dcterms:created>
  <dcterms:modified xsi:type="dcterms:W3CDTF">2016-02-11T22:05:24Z</dcterms:modified>
</cp:coreProperties>
</file>