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1"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2"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04" r:id="rId45"/>
    <p:sldId id="305" r:id="rId46"/>
    <p:sldId id="306" r:id="rId47"/>
    <p:sldId id="308" r:id="rId48"/>
    <p:sldId id="309" r:id="rId49"/>
    <p:sldId id="298" r:id="rId50"/>
    <p:sldId id="297" r:id="rId51"/>
    <p:sldId id="299" r:id="rId52"/>
    <p:sldId id="300" r:id="rId53"/>
    <p:sldId id="301" r:id="rId54"/>
    <p:sldId id="302" r:id="rId55"/>
    <p:sldId id="303" r:id="rId56"/>
    <p:sldId id="310" r:id="rId5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36"/>
    <p:restoredTop sz="92360" autoAdjust="0"/>
  </p:normalViewPr>
  <p:slideViewPr>
    <p:cSldViewPr snapToGrid="0" snapToObjects="1">
      <p:cViewPr varScale="1">
        <p:scale>
          <a:sx n="95" d="100"/>
          <a:sy n="95" d="100"/>
        </p:scale>
        <p:origin x="208"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cap="small" dirty="0">
                <a:effectLst/>
                <a:latin typeface="+mj-lt"/>
                <a:ea typeface="+mj-ea"/>
                <a:cs typeface="+mj-cs"/>
                <a:sym typeface="Calibri"/>
              </a:rPr>
              <a:t>Introduction</a:t>
            </a:r>
          </a:p>
          <a:p>
            <a:endParaRPr lang="en-US" sz="1200" dirty="0">
              <a:effectLst/>
              <a:latin typeface="+mj-lt"/>
              <a:ea typeface="+mj-ea"/>
              <a:cs typeface="+mj-cs"/>
              <a:sym typeface="Calibri"/>
            </a:endParaRPr>
          </a:p>
          <a:p>
            <a:r>
              <a:rPr lang="en-US" sz="1200" dirty="0">
                <a:effectLst/>
                <a:latin typeface="+mj-lt"/>
                <a:ea typeface="+mj-ea"/>
                <a:cs typeface="+mj-cs"/>
                <a:sym typeface="Calibri"/>
              </a:rPr>
              <a:t>The Little Person </a:t>
            </a:r>
          </a:p>
          <a:p>
            <a:pPr fontAlgn="base"/>
            <a:r>
              <a:rPr lang="en-US" sz="1200" dirty="0">
                <a:effectLst/>
                <a:latin typeface="+mj-lt"/>
                <a:ea typeface="+mj-ea"/>
                <a:cs typeface="+mj-cs"/>
                <a:sym typeface="Calibri"/>
              </a:rPr>
              <a:t>Once upon a time, there was a Little Person who felt special. The Little Person always wanted “their” own way. What other people wanted or needed didn’t matter to the Little Person who became selfish. </a:t>
            </a:r>
          </a:p>
          <a:p>
            <a:r>
              <a:rPr lang="en-US" sz="1200" dirty="0">
                <a:effectLst/>
                <a:latin typeface="+mj-lt"/>
                <a:ea typeface="+mj-ea"/>
                <a:cs typeface="+mj-cs"/>
                <a:sym typeface="Calibri"/>
              </a:rPr>
              <a:t> </a:t>
            </a:r>
          </a:p>
          <a:p>
            <a:r>
              <a:rPr lang="en-US" sz="1200" dirty="0">
                <a:effectLst/>
                <a:latin typeface="+mj-lt"/>
                <a:ea typeface="+mj-ea"/>
                <a:cs typeface="+mj-cs"/>
                <a:sym typeface="Calibri"/>
              </a:rPr>
              <a:t>While other Little People were learning to put others’ needs first, this Little Person didn’t. And the Little Person began expecting and demanding “their” own way.</a:t>
            </a:r>
          </a:p>
          <a:p>
            <a:r>
              <a:rPr lang="en-US" sz="1200" dirty="0">
                <a:effectLst/>
                <a:latin typeface="+mj-lt"/>
                <a:ea typeface="+mj-ea"/>
                <a:cs typeface="+mj-cs"/>
                <a:sym typeface="Calibri"/>
              </a:rPr>
              <a:t> </a:t>
            </a:r>
          </a:p>
          <a:p>
            <a:r>
              <a:rPr lang="en-US" sz="1200" dirty="0">
                <a:effectLst/>
                <a:latin typeface="+mj-lt"/>
                <a:ea typeface="+mj-ea"/>
                <a:cs typeface="+mj-cs"/>
                <a:sym typeface="Calibri"/>
              </a:rPr>
              <a:t>The Little Person grew up and became a Big Little Person. When the Big Little Person tried the same selfish demands to get “their” own way with other grownups, it didn’t work as well as it had before.</a:t>
            </a:r>
          </a:p>
          <a:p>
            <a:r>
              <a:rPr lang="en-US" sz="1200" dirty="0">
                <a:effectLst/>
                <a:latin typeface="+mj-lt"/>
                <a:ea typeface="+mj-ea"/>
                <a:cs typeface="+mj-cs"/>
                <a:sym typeface="Calibri"/>
              </a:rPr>
              <a:t> </a:t>
            </a:r>
          </a:p>
          <a:p>
            <a:r>
              <a:rPr lang="en-US" sz="1200" dirty="0">
                <a:effectLst/>
                <a:latin typeface="+mj-lt"/>
                <a:ea typeface="+mj-ea"/>
                <a:cs typeface="+mj-cs"/>
                <a:sym typeface="Calibri"/>
              </a:rPr>
              <a:t>Instead of focusing on being kind and helpful to others, the Big Little Person began a habit of doing dishonest things and hurting people to get “their” own way, even though being dishonest and hurting people is wrong.</a:t>
            </a:r>
          </a:p>
          <a:p>
            <a:r>
              <a:rPr lang="en-US" sz="1200" dirty="0">
                <a:effectLst/>
                <a:latin typeface="+mj-lt"/>
                <a:ea typeface="+mj-ea"/>
                <a:cs typeface="+mj-cs"/>
                <a:sym typeface="Calibri"/>
              </a:rPr>
              <a:t> </a:t>
            </a:r>
          </a:p>
          <a:p>
            <a:r>
              <a:rPr lang="en-US" sz="1200" dirty="0">
                <a:effectLst/>
                <a:latin typeface="+mj-lt"/>
                <a:ea typeface="+mj-ea"/>
                <a:cs typeface="+mj-cs"/>
                <a:sym typeface="Calibri"/>
              </a:rPr>
              <a:t>Because the Big Little Person was always nice to the people in charge, they thought the Big Little Person was wonderful. Soon the people in charge allowed the Big Little Person to take more and more power.</a:t>
            </a:r>
          </a:p>
          <a:p>
            <a:r>
              <a:rPr lang="en-US" sz="1200" dirty="0">
                <a:effectLst/>
                <a:latin typeface="+mj-lt"/>
                <a:ea typeface="+mj-ea"/>
                <a:cs typeface="+mj-cs"/>
                <a:sym typeface="Calibri"/>
              </a:rPr>
              <a:t> </a:t>
            </a:r>
          </a:p>
          <a:p>
            <a:r>
              <a:rPr lang="en-US" sz="1200" dirty="0">
                <a:effectLst/>
                <a:latin typeface="+mj-lt"/>
                <a:ea typeface="+mj-ea"/>
                <a:cs typeface="+mj-cs"/>
                <a:sym typeface="Calibri"/>
              </a:rPr>
              <a:t>The Big Little Person appeared to live happily ever after, but all the people close to the Big Little Person suffered. In the end, the Big Little Person who learned to like being cruel, ended up suffering too — because the Big Little Person who wanted “their” own way never experienced the joy of unselfishness, helpfulness, and kindness.</a:t>
            </a:r>
          </a:p>
          <a:p>
            <a:r>
              <a:rPr lang="en-US" sz="1200" dirty="0">
                <a:effectLst/>
                <a:latin typeface="+mj-lt"/>
                <a:ea typeface="+mj-ea"/>
                <a:cs typeface="+mj-cs"/>
                <a:sym typeface="Calibri"/>
              </a:rPr>
              <a:t> </a:t>
            </a:r>
          </a:p>
          <a:p>
            <a:r>
              <a:rPr lang="en-US" sz="1200" dirty="0">
                <a:effectLst/>
                <a:latin typeface="+mj-lt"/>
                <a:ea typeface="+mj-ea"/>
                <a:cs typeface="+mj-cs"/>
                <a:sym typeface="Calibri"/>
              </a:rPr>
              <a:t>One day when the people in charge realized the Big Little Person was cruel to others, they decided to stop giving power to the Big Little Person. That was the day when other people in the community were no longer being hurt by the Big Little Person, and they were able to begin healing from their wounds and to experience true love and safety.</a:t>
            </a:r>
          </a:p>
          <a:p>
            <a:endParaRPr lang="en-US" dirty="0"/>
          </a:p>
        </p:txBody>
      </p:sp>
    </p:spTree>
    <p:extLst>
      <p:ext uri="{BB962C8B-B14F-4D97-AF65-F5344CB8AC3E}">
        <p14:creationId xmlns:p14="http://schemas.microsoft.com/office/powerpoint/2010/main" val="419454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These adverse experiences can include verbal, physical, sexual or psychological abuse; various forms of neglect; violence between parents or caregivers; serious dysfunctions such as alcohol, </a:t>
            </a:r>
            <a:r>
              <a:rPr lang="fr-FR" sz="1200" dirty="0">
                <a:effectLst/>
                <a:latin typeface="+mj-lt"/>
                <a:ea typeface="+mj-ea"/>
                <a:cs typeface="+mj-cs"/>
                <a:sym typeface="Calibri"/>
              </a:rPr>
              <a:t>substance</a:t>
            </a:r>
            <a:r>
              <a:rPr lang="en-US" sz="1200" dirty="0">
                <a:effectLst/>
                <a:latin typeface="+mj-lt"/>
                <a:ea typeface="+mj-ea"/>
                <a:cs typeface="+mj-cs"/>
                <a:sym typeface="Calibri"/>
              </a:rPr>
              <a:t>, or pornography addiction; as well as outright violence among</a:t>
            </a:r>
            <a:r>
              <a:rPr lang="nl-NL" sz="1200" dirty="0">
                <a:effectLst/>
                <a:latin typeface="+mj-lt"/>
                <a:ea typeface="+mj-ea"/>
                <a:cs typeface="+mj-cs"/>
                <a:sym typeface="Calibri"/>
              </a:rPr>
              <a:t> peer</a:t>
            </a:r>
            <a:r>
              <a:rPr lang="en-US" sz="1200" dirty="0">
                <a:effectLst/>
                <a:latin typeface="+mj-lt"/>
                <a:ea typeface="+mj-ea"/>
                <a:cs typeface="+mj-cs"/>
                <a:sym typeface="Calibri"/>
              </a:rPr>
              <a:t>s, or in the community.</a:t>
            </a:r>
          </a:p>
          <a:p>
            <a:r>
              <a:rPr lang="en-US" sz="1200" dirty="0">
                <a:effectLst/>
                <a:latin typeface="+mj-lt"/>
                <a:ea typeface="+mj-ea"/>
                <a:cs typeface="+mj-cs"/>
                <a:sym typeface="Calibri"/>
              </a:rPr>
              <a:t> </a:t>
            </a:r>
          </a:p>
          <a:p>
            <a:r>
              <a:rPr lang="en-US" sz="1200" dirty="0">
                <a:effectLst/>
                <a:latin typeface="+mj-lt"/>
                <a:ea typeface="+mj-ea"/>
                <a:cs typeface="+mj-cs"/>
                <a:sym typeface="Calibri"/>
              </a:rPr>
              <a:t>“It has been shown that considerable and prolonged stress in childhood has life-long consequences for a person's health and well-being. It can disrupt early brain development and compromise functioning of the nervous and immune systems. In addition, because of the </a:t>
            </a:r>
            <a:r>
              <a:rPr lang="en-US" sz="1200" dirty="0" err="1">
                <a:effectLst/>
                <a:latin typeface="+mj-lt"/>
                <a:ea typeface="+mj-ea"/>
                <a:cs typeface="+mj-cs"/>
                <a:sym typeface="Calibri"/>
              </a:rPr>
              <a:t>behaviours</a:t>
            </a:r>
            <a:r>
              <a:rPr lang="en-US" sz="1200" dirty="0">
                <a:effectLst/>
                <a:latin typeface="+mj-lt"/>
                <a:ea typeface="+mj-ea"/>
                <a:cs typeface="+mj-cs"/>
                <a:sym typeface="Calibri"/>
              </a:rPr>
              <a:t> adopted by some people who have faced ACEs, such stress can lead to serious problems such as alcoholism, depression, eating disorders, unsafe sex, HIV/AIDS, heart disease, cancer, and other chronic diseases” later in life.</a:t>
            </a:r>
          </a:p>
          <a:p>
            <a:endParaRPr lang="en-US" dirty="0"/>
          </a:p>
        </p:txBody>
      </p:sp>
    </p:spTree>
    <p:extLst>
      <p:ext uri="{BB962C8B-B14F-4D97-AF65-F5344CB8AC3E}">
        <p14:creationId xmlns:p14="http://schemas.microsoft.com/office/powerpoint/2010/main" val="415405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When </a:t>
            </a:r>
            <a:r>
              <a:rPr lang="en-US" sz="1200" u="none" dirty="0">
                <a:effectLst/>
                <a:latin typeface="+mj-lt"/>
                <a:ea typeface="+mj-ea"/>
                <a:cs typeface="+mj-cs"/>
                <a:sym typeface="Calibri"/>
              </a:rPr>
              <a:t>describing</a:t>
            </a:r>
            <a:r>
              <a:rPr lang="en-US" sz="1200" dirty="0">
                <a:effectLst/>
                <a:latin typeface="+mj-lt"/>
                <a:ea typeface="+mj-ea"/>
                <a:cs typeface="+mj-cs"/>
                <a:sym typeface="Calibri"/>
              </a:rPr>
              <a:t> Christ’s childhood, Luke 2:52 tells us that “Jesus grew in wisdom and in stature and in favor with God and all the people.” </a:t>
            </a:r>
            <a:endParaRPr lang="en-US" dirty="0"/>
          </a:p>
        </p:txBody>
      </p:sp>
    </p:spTree>
    <p:extLst>
      <p:ext uri="{BB962C8B-B14F-4D97-AF65-F5344CB8AC3E}">
        <p14:creationId xmlns:p14="http://schemas.microsoft.com/office/powerpoint/2010/main" val="281620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This tells us three things about His childhood:</a:t>
            </a:r>
          </a:p>
          <a:p>
            <a:r>
              <a:rPr lang="en-US" sz="1200" dirty="0">
                <a:effectLst/>
                <a:latin typeface="+mj-lt"/>
                <a:ea typeface="+mj-ea"/>
                <a:cs typeface="+mj-cs"/>
                <a:sym typeface="Calibri"/>
              </a:rPr>
              <a:t>	1) he grew in psychological and spiritual maturity (wisdom)</a:t>
            </a:r>
          </a:p>
          <a:p>
            <a:r>
              <a:rPr lang="en-US" sz="1200" dirty="0">
                <a:effectLst/>
                <a:latin typeface="+mj-lt"/>
                <a:ea typeface="+mj-ea"/>
                <a:cs typeface="+mj-cs"/>
                <a:sym typeface="Calibri"/>
              </a:rPr>
              <a:t>	2) he grew in physical health and strength (stature) </a:t>
            </a:r>
          </a:p>
          <a:p>
            <a:r>
              <a:rPr lang="en-US" sz="1200" dirty="0">
                <a:effectLst/>
                <a:latin typeface="+mj-lt"/>
                <a:ea typeface="+mj-ea"/>
                <a:cs typeface="+mj-cs"/>
                <a:sym typeface="Calibri"/>
              </a:rPr>
              <a:t>	3) he grew in favor with God and the people (character and personality).</a:t>
            </a:r>
          </a:p>
          <a:p>
            <a:r>
              <a:rPr lang="en-US" sz="1200" dirty="0">
                <a:effectLst/>
                <a:latin typeface="+mj-lt"/>
                <a:ea typeface="+mj-ea"/>
                <a:cs typeface="+mj-cs"/>
                <a:sym typeface="Calibri"/>
              </a:rPr>
              <a:t> </a:t>
            </a:r>
          </a:p>
          <a:p>
            <a:endParaRPr lang="en-US" dirty="0"/>
          </a:p>
        </p:txBody>
      </p:sp>
    </p:spTree>
    <p:extLst>
      <p:ext uri="{BB962C8B-B14F-4D97-AF65-F5344CB8AC3E}">
        <p14:creationId xmlns:p14="http://schemas.microsoft.com/office/powerpoint/2010/main" val="25234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effectLst/>
              <a:latin typeface="+mj-lt"/>
              <a:ea typeface="+mj-ea"/>
              <a:cs typeface="+mj-cs"/>
              <a:sym typeface="Calibri"/>
            </a:endParaRPr>
          </a:p>
          <a:p>
            <a:r>
              <a:rPr lang="en-US" sz="1200" dirty="0">
                <a:effectLst/>
                <a:latin typeface="+mj-lt"/>
                <a:ea typeface="+mj-ea"/>
                <a:cs typeface="+mj-cs"/>
                <a:sym typeface="Calibri"/>
              </a:rPr>
              <a:t>Ellen White also writes about these three attributes of Jesus: </a:t>
            </a:r>
          </a:p>
          <a:p>
            <a:endParaRPr lang="en-US" sz="1200" dirty="0">
              <a:effectLst/>
              <a:latin typeface="+mj-lt"/>
              <a:ea typeface="+mj-ea"/>
              <a:cs typeface="+mj-cs"/>
              <a:sym typeface="Calibri"/>
            </a:endParaRPr>
          </a:p>
          <a:p>
            <a:r>
              <a:rPr lang="en-US" sz="1200" dirty="0">
                <a:effectLst/>
                <a:latin typeface="+mj-lt"/>
                <a:ea typeface="+mj-ea"/>
                <a:cs typeface="+mj-cs"/>
                <a:sym typeface="Calibri"/>
              </a:rPr>
              <a:t>“Wonderful in its significance is the brief record of His early life: ‘The child grew, and waxed strong in spirit, filled with wisdom: and the grace of God was upon Him.’ Luke 2:52. His mind was active and penetrating, with a thoughtfulness and wisdom beyond His years. Yet His character was beautiful in its symmetry. The powers of mind and body developed gradually, in keeping with the laws of childhood.” (</a:t>
            </a:r>
            <a:r>
              <a:rPr lang="en-US" sz="1200" i="1" dirty="0">
                <a:effectLst/>
                <a:latin typeface="+mj-lt"/>
                <a:ea typeface="+mj-ea"/>
                <a:cs typeface="+mj-cs"/>
                <a:sym typeface="Calibri"/>
              </a:rPr>
              <a:t>The Desire of Ages, </a:t>
            </a:r>
            <a:r>
              <a:rPr lang="en-US" sz="1200" dirty="0">
                <a:effectLst/>
                <a:latin typeface="+mj-lt"/>
                <a:ea typeface="+mj-ea"/>
                <a:cs typeface="+mj-cs"/>
                <a:sym typeface="Calibri"/>
              </a:rPr>
              <a:t>68)</a:t>
            </a:r>
          </a:p>
          <a:p>
            <a:endParaRPr lang="en-US" dirty="0"/>
          </a:p>
        </p:txBody>
      </p:sp>
    </p:spTree>
    <p:extLst>
      <p:ext uri="{BB962C8B-B14F-4D97-AF65-F5344CB8AC3E}">
        <p14:creationId xmlns:p14="http://schemas.microsoft.com/office/powerpoint/2010/main" val="21811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In order to have the greatest opportunity to grow in wisdom, stature, and favor like Jesus did — our children need protection and safety to develop with balance and wholeness. This means they not only need physical safety, but also emotional, spiritual, sexual, and psychological safety. </a:t>
            </a:r>
          </a:p>
          <a:p>
            <a:endParaRPr lang="en-US" dirty="0"/>
          </a:p>
        </p:txBody>
      </p:sp>
    </p:spTree>
    <p:extLst>
      <p:ext uri="{BB962C8B-B14F-4D97-AF65-F5344CB8AC3E}">
        <p14:creationId xmlns:p14="http://schemas.microsoft.com/office/powerpoint/2010/main" val="51628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The solutions for preventing adverse childhood experiences must begin in the Christian home. </a:t>
            </a:r>
          </a:p>
          <a:p>
            <a:endParaRPr lang="en-US" dirty="0"/>
          </a:p>
        </p:txBody>
      </p:sp>
    </p:spTree>
    <p:extLst>
      <p:ext uri="{BB962C8B-B14F-4D97-AF65-F5344CB8AC3E}">
        <p14:creationId xmlns:p14="http://schemas.microsoft.com/office/powerpoint/2010/main" val="60477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We love our precious children. We love them fiercely and fully. We want the best for them. But often we fail to realize that we are preparing them for lives marred by violence by subjecting them to a lack of safety right at home. </a:t>
            </a:r>
          </a:p>
          <a:p>
            <a:r>
              <a:rPr lang="en-US" sz="1200" dirty="0">
                <a:effectLst/>
                <a:latin typeface="+mj-lt"/>
                <a:ea typeface="+mj-ea"/>
                <a:cs typeface="+mj-cs"/>
                <a:sym typeface="Calibri"/>
              </a:rPr>
              <a:t> </a:t>
            </a:r>
          </a:p>
          <a:p>
            <a:pPr marL="171450" lvl="0" indent="-171450">
              <a:buFont typeface="Arial" panose="020B0604020202020204" pitchFamily="34" charset="0"/>
              <a:buChar char="•"/>
            </a:pPr>
            <a:r>
              <a:rPr lang="en-US" sz="1200" dirty="0">
                <a:effectLst/>
                <a:latin typeface="+mj-lt"/>
                <a:ea typeface="+mj-ea"/>
                <a:cs typeface="+mj-cs"/>
                <a:sym typeface="Calibri"/>
              </a:rPr>
              <a:t>If they are watching parents fight, or seeing their father attack their mother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are being molested or abused sexually by family or trusted friends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are living in fear of your criticism and harsh words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their mistakes and failures are used to shame and control them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are not free to express emotions and fears and concerns — home is not safe.</a:t>
            </a:r>
          </a:p>
          <a:p>
            <a:pPr marL="171450" lvl="0" indent="-171450">
              <a:buFont typeface="Arial" panose="020B0604020202020204" pitchFamily="34" charset="0"/>
              <a:buChar char="•"/>
            </a:pPr>
            <a:r>
              <a:rPr lang="en-US" sz="1200" dirty="0">
                <a:effectLst/>
                <a:latin typeface="+mj-lt"/>
                <a:ea typeface="+mj-ea"/>
                <a:cs typeface="+mj-cs"/>
                <a:sym typeface="Calibri"/>
              </a:rPr>
              <a:t>If they are silent on spiritual topics because they’ve been told God won’t love them if they ask questions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observe fathers and male relatives exercising their power to exploit women instead of leading like Jesus by serving and protecting — home is not safe. </a:t>
            </a:r>
          </a:p>
          <a:p>
            <a:endParaRPr lang="en-US" dirty="0"/>
          </a:p>
        </p:txBody>
      </p:sp>
    </p:spTree>
    <p:extLst>
      <p:ext uri="{BB962C8B-B14F-4D97-AF65-F5344CB8AC3E}">
        <p14:creationId xmlns:p14="http://schemas.microsoft.com/office/powerpoint/2010/main" val="110904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We cannot control the world around us. But we do have an undeniable responsibility before God to raise our children in safe, gentle homes that reflect the tenderness and love of Christ’s character. “The atmosphere surrounding the souls of fathers and mothers fills the whole house, and is felt in every department of the home.”</a:t>
            </a:r>
          </a:p>
          <a:p>
            <a:endParaRPr lang="en-US" dirty="0"/>
          </a:p>
        </p:txBody>
      </p:sp>
    </p:spTree>
    <p:extLst>
      <p:ext uri="{BB962C8B-B14F-4D97-AF65-F5344CB8AC3E}">
        <p14:creationId xmlns:p14="http://schemas.microsoft.com/office/powerpoint/2010/main" val="1092069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In order to address the epidemic of aggression among our youth, in order to reduce dating violence, peer bullying, child sexual assault, and teen homicide — we must assess the cultural norms that exist inside our homes. </a:t>
            </a:r>
          </a:p>
          <a:p>
            <a:endParaRPr lang="en-US" dirty="0"/>
          </a:p>
        </p:txBody>
      </p:sp>
    </p:spTree>
    <p:extLst>
      <p:ext uri="{BB962C8B-B14F-4D97-AF65-F5344CB8AC3E}">
        <p14:creationId xmlns:p14="http://schemas.microsoft.com/office/powerpoint/2010/main" val="1822630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We must first address ourselves as parents, grandparents, aunties, uncles, and family friends. When our homes are structured on the concepts of power and control, we unwittingly perpetuate cycles of aggression, anger, and hopelessness back out into the community.</a:t>
            </a:r>
            <a:endParaRPr lang="en-US" dirty="0"/>
          </a:p>
        </p:txBody>
      </p:sp>
    </p:spTree>
    <p:extLst>
      <p:ext uri="{BB962C8B-B14F-4D97-AF65-F5344CB8AC3E}">
        <p14:creationId xmlns:p14="http://schemas.microsoft.com/office/powerpoint/2010/main" val="294825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cap="small" dirty="0">
                <a:effectLst/>
                <a:latin typeface="+mj-lt"/>
                <a:ea typeface="+mj-ea"/>
                <a:cs typeface="+mj-cs"/>
                <a:sym typeface="Calibri"/>
              </a:rPr>
              <a:t>Statistics of Youth Violence Around the World</a:t>
            </a:r>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r>
              <a:rPr lang="en-US" sz="1200" dirty="0">
                <a:effectLst/>
                <a:latin typeface="+mj-lt"/>
                <a:ea typeface="+mj-ea"/>
                <a:cs typeface="+mj-cs"/>
                <a:sym typeface="Calibri"/>
              </a:rPr>
              <a:t>Today’s world is a dangerous place for our children and youth to grow up. If we are courageous enough to look, the statistics of violence, bullying, and assault are alarming in every country. Technology has expanded the potential for youthful cruelty, by making it possible to cyber-bully one’s peers without risking exposure or harm to oneself. </a:t>
            </a:r>
          </a:p>
          <a:p>
            <a:r>
              <a:rPr lang="en-US" sz="1200" dirty="0">
                <a:effectLst/>
                <a:latin typeface="+mj-lt"/>
                <a:ea typeface="+mj-ea"/>
                <a:cs typeface="+mj-cs"/>
                <a:sym typeface="Calibri"/>
              </a:rPr>
              <a:t> </a:t>
            </a:r>
          </a:p>
          <a:p>
            <a:r>
              <a:rPr lang="en-US" sz="1200" dirty="0">
                <a:effectLst/>
                <a:latin typeface="+mj-lt"/>
                <a:ea typeface="+mj-ea"/>
                <a:cs typeface="+mj-cs"/>
                <a:sym typeface="Calibri"/>
              </a:rPr>
              <a:t>Before we can explore the tangible ways to address this problem, we must first have a better understanding of what our youth are facing on a daily basis in today’s world. </a:t>
            </a:r>
          </a:p>
          <a:p>
            <a:r>
              <a:rPr lang="en-US" sz="1200" dirty="0">
                <a:effectLst/>
                <a:latin typeface="+mj-lt"/>
                <a:ea typeface="+mj-ea"/>
                <a:cs typeface="+mj-cs"/>
                <a:sym typeface="Calibri"/>
              </a:rPr>
              <a:t> </a:t>
            </a:r>
          </a:p>
          <a:p>
            <a:r>
              <a:rPr lang="en-US" sz="1200" dirty="0">
                <a:effectLst/>
                <a:latin typeface="+mj-lt"/>
                <a:ea typeface="+mj-ea"/>
                <a:cs typeface="+mj-cs"/>
                <a:sym typeface="Calibri"/>
              </a:rPr>
              <a:t>These statistics may be disturbing and very uncomfortable to hear, </a:t>
            </a:r>
            <a:r>
              <a:rPr lang="en-US" sz="1200" u="none" dirty="0">
                <a:effectLst/>
                <a:latin typeface="+mj-lt"/>
                <a:ea typeface="+mj-ea"/>
                <a:cs typeface="+mj-cs"/>
                <a:sym typeface="Calibri"/>
              </a:rPr>
              <a:t>but for our community of faith </a:t>
            </a:r>
            <a:r>
              <a:rPr lang="en-US" sz="1200" dirty="0">
                <a:effectLst/>
                <a:latin typeface="+mj-lt"/>
                <a:ea typeface="+mj-ea"/>
                <a:cs typeface="+mj-cs"/>
                <a:sym typeface="Calibri"/>
              </a:rPr>
              <a:t>they are crucial </a:t>
            </a:r>
            <a:r>
              <a:rPr lang="en-US" sz="1200" u="none" dirty="0">
                <a:effectLst/>
                <a:latin typeface="+mj-lt"/>
                <a:ea typeface="+mj-ea"/>
                <a:cs typeface="+mj-cs"/>
                <a:sym typeface="Calibri"/>
              </a:rPr>
              <a:t>to know </a:t>
            </a:r>
            <a:r>
              <a:rPr lang="en-US" sz="1200" dirty="0">
                <a:effectLst/>
                <a:latin typeface="+mj-lt"/>
                <a:ea typeface="+mj-ea"/>
                <a:cs typeface="+mj-cs"/>
                <a:sym typeface="Calibri"/>
              </a:rPr>
              <a:t>if we want to be aware and able to truly impact the way things are. We must also remember that many of the families in our congregations and communities are living with the impact of this data, which makes it an important theme to discuss in the church — even if it is not comfortable to do so. </a:t>
            </a:r>
          </a:p>
          <a:p>
            <a:endParaRPr lang="en-US" dirty="0"/>
          </a:p>
        </p:txBody>
      </p:sp>
    </p:spTree>
    <p:extLst>
      <p:ext uri="{BB962C8B-B14F-4D97-AF65-F5344CB8AC3E}">
        <p14:creationId xmlns:p14="http://schemas.microsoft.com/office/powerpoint/2010/main" val="1097816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 first step to ending these painful cycles is to </a:t>
            </a:r>
            <a:r>
              <a:rPr lang="en-US" sz="1200" u="none" dirty="0">
                <a:effectLst/>
                <a:latin typeface="+mj-lt"/>
                <a:ea typeface="+mj-ea"/>
                <a:cs typeface="+mj-cs"/>
                <a:sym typeface="Calibri"/>
              </a:rPr>
              <a:t>break </a:t>
            </a:r>
            <a:r>
              <a:rPr lang="en-US" sz="1200" dirty="0">
                <a:effectLst/>
                <a:latin typeface="+mj-lt"/>
                <a:ea typeface="+mj-ea"/>
                <a:cs typeface="+mj-cs"/>
                <a:sym typeface="Calibri"/>
              </a:rPr>
              <a:t>the silence and bring the subject into the light. </a:t>
            </a:r>
          </a:p>
          <a:p>
            <a:r>
              <a:rPr lang="en-US" sz="1200" dirty="0">
                <a:effectLst/>
                <a:latin typeface="+mj-lt"/>
                <a:ea typeface="+mj-ea"/>
                <a:cs typeface="+mj-cs"/>
                <a:sym typeface="Calibri"/>
              </a:rPr>
              <a:t> </a:t>
            </a:r>
          </a:p>
          <a:p>
            <a:r>
              <a:rPr lang="en-US" sz="1200" dirty="0">
                <a:effectLst/>
                <a:latin typeface="+mj-lt"/>
                <a:ea typeface="+mj-ea"/>
                <a:cs typeface="+mj-cs"/>
                <a:sym typeface="Calibri"/>
              </a:rPr>
              <a:t>The Apostle John writes, “God’s light came into the world, but people loved the darkness more than the light, for their actions were evil. All who do evil hate the light and refuse to go near it for fear their sins will be exposed. . . </a:t>
            </a:r>
          </a:p>
          <a:p>
            <a:r>
              <a:rPr lang="en-US" sz="1200" dirty="0">
                <a:effectLst/>
                <a:latin typeface="+mj-lt"/>
                <a:ea typeface="+mj-ea"/>
                <a:cs typeface="+mj-cs"/>
                <a:sym typeface="Calibri"/>
              </a:rPr>
              <a:t>(go to next slide)</a:t>
            </a:r>
            <a:endParaRPr lang="en-US" dirty="0"/>
          </a:p>
        </p:txBody>
      </p:sp>
    </p:spTree>
    <p:extLst>
      <p:ext uri="{BB962C8B-B14F-4D97-AF65-F5344CB8AC3E}">
        <p14:creationId xmlns:p14="http://schemas.microsoft.com/office/powerpoint/2010/main" val="1436012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But those who do what is right come to the light so others can see that they are doing what God wants.” (John 3:19-21)</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No matter how awkward it may feel, we must begin discussing reality in a way that allows for honesty and leads to change. When we </a:t>
            </a:r>
            <a:r>
              <a:rPr lang="en-US" sz="1200" u="none" dirty="0">
                <a:effectLst/>
                <a:latin typeface="+mj-lt"/>
                <a:ea typeface="+mj-ea"/>
                <a:cs typeface="+mj-cs"/>
                <a:sym typeface="Calibri"/>
              </a:rPr>
              <a:t>as a global church</a:t>
            </a:r>
            <a:r>
              <a:rPr lang="en-US" sz="1200" dirty="0">
                <a:effectLst/>
                <a:latin typeface="+mj-lt"/>
                <a:ea typeface="+mj-ea"/>
                <a:cs typeface="+mj-cs"/>
                <a:sym typeface="Calibri"/>
              </a:rPr>
              <a:t> avoid uncomfortable topics, </a:t>
            </a:r>
            <a:r>
              <a:rPr lang="en-US" sz="1200" u="none" dirty="0">
                <a:effectLst/>
                <a:latin typeface="+mj-lt"/>
                <a:ea typeface="+mj-ea"/>
                <a:cs typeface="+mj-cs"/>
                <a:sym typeface="Calibri"/>
              </a:rPr>
              <a:t>preferring to </a:t>
            </a:r>
            <a:r>
              <a:rPr lang="en-US" sz="1200" dirty="0">
                <a:effectLst/>
                <a:latin typeface="+mj-lt"/>
                <a:ea typeface="+mj-ea"/>
                <a:cs typeface="+mj-cs"/>
                <a:sym typeface="Calibri"/>
              </a:rPr>
              <a:t>keep things secret and hidden, we allow violence to </a:t>
            </a:r>
            <a:r>
              <a:rPr lang="en-US" sz="1200" u="none" dirty="0">
                <a:effectLst/>
                <a:latin typeface="+mj-lt"/>
                <a:ea typeface="+mj-ea"/>
                <a:cs typeface="+mj-cs"/>
                <a:sym typeface="Calibri"/>
              </a:rPr>
              <a:t>flourish</a:t>
            </a:r>
            <a:r>
              <a:rPr lang="en-US" sz="1200" dirty="0">
                <a:effectLst/>
                <a:latin typeface="+mj-lt"/>
                <a:ea typeface="+mj-ea"/>
                <a:cs typeface="+mj-cs"/>
                <a:sym typeface="Calibri"/>
              </a:rPr>
              <a:t> in private. The only way to dispel the darkness is to shine the light of truth upon it, and to bring it into the sterilizing sunshine of God’s character. John tells us that if someone keep</a:t>
            </a:r>
            <a:r>
              <a:rPr lang="en-US" sz="1200" u="none" dirty="0">
                <a:effectLst/>
                <a:latin typeface="+mj-lt"/>
                <a:ea typeface="+mj-ea"/>
                <a:cs typeface="+mj-cs"/>
                <a:sym typeface="Calibri"/>
              </a:rPr>
              <a:t>s</a:t>
            </a:r>
            <a:r>
              <a:rPr lang="en-US" sz="1200" dirty="0">
                <a:effectLst/>
                <a:latin typeface="+mj-lt"/>
                <a:ea typeface="+mj-ea"/>
                <a:cs typeface="+mj-cs"/>
                <a:sym typeface="Calibri"/>
              </a:rPr>
              <a:t> evil hidden in the dark, they are not true followers of God.</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639541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cap="small" dirty="0">
                <a:effectLst/>
                <a:latin typeface="+mj-lt"/>
                <a:ea typeface="+mj-ea"/>
                <a:cs typeface="+mj-cs"/>
                <a:sym typeface="Calibri"/>
              </a:rPr>
              <a:t>The mindset of power and control</a:t>
            </a:r>
          </a:p>
          <a:p>
            <a:endParaRPr lang="en-US" sz="1200" dirty="0">
              <a:effectLst/>
              <a:latin typeface="+mj-lt"/>
              <a:ea typeface="+mj-ea"/>
              <a:cs typeface="+mj-cs"/>
              <a:sym typeface="Calibri"/>
            </a:endParaRPr>
          </a:p>
          <a:p>
            <a:r>
              <a:rPr lang="en-US" sz="1200" dirty="0">
                <a:effectLst/>
                <a:latin typeface="+mj-lt"/>
                <a:ea typeface="+mj-ea"/>
                <a:cs typeface="+mj-cs"/>
                <a:sym typeface="Calibri"/>
              </a:rPr>
              <a:t>Church communities can unknowingly promote ways of thinking that increase abusive patterns of behavior, because we idolize those who wield power. </a:t>
            </a:r>
          </a:p>
          <a:p>
            <a:endParaRPr lang="en-US" dirty="0"/>
          </a:p>
        </p:txBody>
      </p:sp>
    </p:spTree>
    <p:extLst>
      <p:ext uri="{BB962C8B-B14F-4D97-AF65-F5344CB8AC3E}">
        <p14:creationId xmlns:p14="http://schemas.microsoft.com/office/powerpoint/2010/main" val="367716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But wait, isn’t power a good thing? It can be. But power unchecked, corrupts quickly. As followers of Christ, we are called to treat each other according to the Fruit of the Spirit. “The Holy Spirit produces this kind of fruit in our lives: love, joy, peace, patience, kindness, goodness, faithfulness, gentleness, and self-control” (Galatians 5:22).</a:t>
            </a:r>
          </a:p>
          <a:p>
            <a:endParaRPr lang="en-US" dirty="0"/>
          </a:p>
        </p:txBody>
      </p:sp>
    </p:spTree>
    <p:extLst>
      <p:ext uri="{BB962C8B-B14F-4D97-AF65-F5344CB8AC3E}">
        <p14:creationId xmlns:p14="http://schemas.microsoft.com/office/powerpoint/2010/main" val="1535949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When we focus on exerting power over others, controlling the choices of others, and forcing our will on others, we easily forget that only Lucifer sought for power. Satan seeks to take. To possess. To control.</a:t>
            </a:r>
          </a:p>
          <a:p>
            <a:endParaRPr lang="en-US" dirty="0"/>
          </a:p>
        </p:txBody>
      </p:sp>
    </p:spTree>
    <p:extLst>
      <p:ext uri="{BB962C8B-B14F-4D97-AF65-F5344CB8AC3E}">
        <p14:creationId xmlns:p14="http://schemas.microsoft.com/office/powerpoint/2010/main" val="123919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Christ seeks to give. Jesus and the Father are one in their identity of LOVE. Together, they employ only the tools of love and truth to invite us to accept salvation. Every other tool: forcefulness, deception, manipulation, trickery, bribery, intimidation, deflection, isolation, enticement… all of these are tools of the devil, not of God. We cannot use these tools in our parenting, our romantic relationships, our marriages, or our ministries without taking on the characteristics of Satan.</a:t>
            </a:r>
          </a:p>
          <a:p>
            <a:endParaRPr lang="en-US" dirty="0"/>
          </a:p>
        </p:txBody>
      </p:sp>
    </p:spTree>
    <p:extLst>
      <p:ext uri="{BB962C8B-B14F-4D97-AF65-F5344CB8AC3E}">
        <p14:creationId xmlns:p14="http://schemas.microsoft.com/office/powerpoint/2010/main" val="1592745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When church people, members OR leaders, focus on power instead of servanthood — whether in our marriages, in our classes, in our small groups, or in our congregation and community at large — we perpetuate an atmosphere that makes abuse thrive. </a:t>
            </a:r>
            <a:endParaRPr lang="en-US" dirty="0"/>
          </a:p>
        </p:txBody>
      </p:sp>
    </p:spTree>
    <p:extLst>
      <p:ext uri="{BB962C8B-B14F-4D97-AF65-F5344CB8AC3E}">
        <p14:creationId xmlns:p14="http://schemas.microsoft.com/office/powerpoint/2010/main" val="302210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We seek to hold the </a:t>
            </a:r>
            <a:r>
              <a:rPr lang="en-US" sz="1200" u="none" dirty="0">
                <a:effectLst/>
                <a:latin typeface="+mj-lt"/>
                <a:ea typeface="+mj-ea"/>
                <a:cs typeface="+mj-cs"/>
                <a:sym typeface="Calibri"/>
              </a:rPr>
              <a:t>POWER</a:t>
            </a:r>
            <a:r>
              <a:rPr lang="en-US" sz="1200" dirty="0">
                <a:effectLst/>
                <a:latin typeface="+mj-lt"/>
                <a:ea typeface="+mj-ea"/>
                <a:cs typeface="+mj-cs"/>
                <a:sym typeface="Calibri"/>
              </a:rPr>
              <a:t> of God, without possessing the </a:t>
            </a:r>
            <a:r>
              <a:rPr lang="en-US" sz="1200" u="none" dirty="0">
                <a:effectLst/>
                <a:latin typeface="+mj-lt"/>
                <a:ea typeface="+mj-ea"/>
                <a:cs typeface="+mj-cs"/>
                <a:sym typeface="Calibri"/>
              </a:rPr>
              <a:t>CHARACTER</a:t>
            </a:r>
            <a:r>
              <a:rPr lang="en-US" sz="1200" dirty="0">
                <a:effectLst/>
                <a:latin typeface="+mj-lt"/>
                <a:ea typeface="+mj-ea"/>
                <a:cs typeface="+mj-cs"/>
                <a:sym typeface="Calibri"/>
              </a:rPr>
              <a:t> of God.</a:t>
            </a:r>
          </a:p>
          <a:p>
            <a:endParaRPr lang="en-US" dirty="0"/>
          </a:p>
          <a:p>
            <a:r>
              <a:rPr lang="en-US" sz="1200" u="none" dirty="0">
                <a:effectLst/>
                <a:latin typeface="+mj-lt"/>
                <a:ea typeface="+mj-ea"/>
                <a:cs typeface="+mj-cs"/>
                <a:sym typeface="Calibri"/>
              </a:rPr>
              <a:t>Then we are heartbroken when our children grow up into youth who have seen abuse modeled as the norm, and follow in our emotionally, verbally, physically, or spiritually violent footsteps.</a:t>
            </a:r>
          </a:p>
          <a:p>
            <a:endParaRPr lang="en-US" sz="1200" u="none" dirty="0">
              <a:effectLst/>
              <a:latin typeface="+mj-lt"/>
              <a:ea typeface="+mj-ea"/>
              <a:cs typeface="+mj-cs"/>
              <a:sym typeface="Calibri"/>
            </a:endParaRPr>
          </a:p>
          <a:p>
            <a:r>
              <a:rPr lang="en-US" sz="1200" u="none" dirty="0">
                <a:effectLst/>
                <a:latin typeface="+mj-lt"/>
                <a:ea typeface="+mj-ea"/>
                <a:cs typeface="+mj-cs"/>
                <a:sym typeface="Calibri"/>
              </a:rPr>
              <a:t>Possessing power without also possessing the character of God is evidence of sin that must be exposed to the light of God’s truth. </a:t>
            </a: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975013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cap="small" dirty="0">
                <a:effectLst/>
                <a:latin typeface="+mj-lt"/>
                <a:ea typeface="+mj-ea"/>
                <a:cs typeface="+mj-cs"/>
                <a:sym typeface="Calibri"/>
              </a:rPr>
              <a:t>Light brings healing</a:t>
            </a:r>
          </a:p>
          <a:p>
            <a:endParaRPr lang="en-US" sz="1200" dirty="0">
              <a:effectLst/>
              <a:latin typeface="+mj-lt"/>
              <a:ea typeface="+mj-ea"/>
              <a:cs typeface="+mj-cs"/>
              <a:sym typeface="Calibri"/>
            </a:endParaRPr>
          </a:p>
          <a:p>
            <a:r>
              <a:rPr lang="en-US" sz="1200" u="none" dirty="0">
                <a:effectLst/>
                <a:latin typeface="+mj-lt"/>
                <a:ea typeface="+mj-ea"/>
                <a:cs typeface="+mj-cs"/>
                <a:sym typeface="Calibri"/>
              </a:rPr>
              <a:t>Until we break the cycle of abuse, we are not following Jesus’ command to love one another and to live in the light. “Anyone who loves another brother or sister is living in the light and does not cause others to stumble. But anyone who hates [abuses] another brother or sister is still living and walking in darkness” (1 John 2:10, 11). </a:t>
            </a: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314352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When we exhibit the fortitude required to talk openly and honestly about </a:t>
            </a:r>
            <a:r>
              <a:rPr lang="en-US" sz="1200" u="none" dirty="0">
                <a:effectLst/>
                <a:latin typeface="+mj-lt"/>
                <a:ea typeface="+mj-ea"/>
                <a:cs typeface="+mj-cs"/>
                <a:sym typeface="Calibri"/>
              </a:rPr>
              <a:t>creating</a:t>
            </a:r>
            <a:r>
              <a:rPr lang="en-US" sz="1200" dirty="0">
                <a:effectLst/>
                <a:latin typeface="+mj-lt"/>
                <a:ea typeface="+mj-ea"/>
                <a:cs typeface="+mj-cs"/>
                <a:sym typeface="Calibri"/>
              </a:rPr>
              <a:t> homes filled with kindness and compassion … </a:t>
            </a:r>
            <a:endParaRPr lang="en-US" dirty="0"/>
          </a:p>
        </p:txBody>
      </p:sp>
    </p:spTree>
    <p:extLst>
      <p:ext uri="{BB962C8B-B14F-4D97-AF65-F5344CB8AC3E}">
        <p14:creationId xmlns:p14="http://schemas.microsoft.com/office/powerpoint/2010/main" val="159696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According to the World Health Organization, youth violence is a global public health problem. It includes a range of acts from bullying and physical fighting, to more severe sexual and physical assault, to homicide.</a:t>
            </a:r>
          </a:p>
          <a:p>
            <a:endParaRPr lang="en-US" sz="1200" dirty="0">
              <a:effectLst/>
              <a:latin typeface="+mj-lt"/>
              <a:ea typeface="+mj-ea"/>
              <a:cs typeface="+mj-cs"/>
              <a:sym typeface="Calibri"/>
            </a:endParaRP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About 200,000 homicides occur worldwide every year among youth aged 10–29. This is close to half (43%) of the total number of homicides globally each year.</a:t>
            </a: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Homicide is the fourth leading cause of death from ages 10-29, and 83% of these involve male victims.</a:t>
            </a: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For each young person killed, many more sustain injuries requiring hospital treatment.</a:t>
            </a: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In one study, up to 24% of women report that their first sexual experience was forced.</a:t>
            </a: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When it is not fatal, youth violence has a serious, often lifelong, impact on physical, psychological, and social functioning.</a:t>
            </a: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Youth violence greatly increases costs of health, welfare, and criminal justice services; reduces productivity; and decreases the value of property.</a:t>
            </a: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451292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when we refuse to protect and enable the familiar habits that endorse a spirit of violence and aggression toward the next generation … </a:t>
            </a:r>
            <a:endParaRPr lang="en-US" dirty="0"/>
          </a:p>
        </p:txBody>
      </p:sp>
    </p:spTree>
    <p:extLst>
      <p:ext uri="{BB962C8B-B14F-4D97-AF65-F5344CB8AC3E}">
        <p14:creationId xmlns:p14="http://schemas.microsoft.com/office/powerpoint/2010/main" val="1675708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the church can begin to experience revival and healing. </a:t>
            </a:r>
            <a:endParaRPr lang="en-US" dirty="0"/>
          </a:p>
        </p:txBody>
      </p:sp>
    </p:spTree>
    <p:extLst>
      <p:ext uri="{BB962C8B-B14F-4D97-AF65-F5344CB8AC3E}">
        <p14:creationId xmlns:p14="http://schemas.microsoft.com/office/powerpoint/2010/main" val="2033236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Until we do this, </a:t>
            </a:r>
            <a:r>
              <a:rPr lang="en-US" sz="1200" strike="noStrike" dirty="0">
                <a:effectLst/>
                <a:latin typeface="+mj-lt"/>
                <a:ea typeface="+mj-ea"/>
                <a:cs typeface="+mj-cs"/>
                <a:sym typeface="Calibri"/>
              </a:rPr>
              <a:t>we are </a:t>
            </a:r>
            <a:r>
              <a:rPr lang="en-US" sz="1200" dirty="0">
                <a:effectLst/>
                <a:latin typeface="+mj-lt"/>
                <a:ea typeface="+mj-ea"/>
                <a:cs typeface="+mj-cs"/>
                <a:sym typeface="Calibri"/>
              </a:rPr>
              <a:t>collectively stealing the treasure of safety and trust from our children’s hearts. </a:t>
            </a:r>
          </a:p>
          <a:p>
            <a:endParaRPr lang="en-US" dirty="0"/>
          </a:p>
        </p:txBody>
      </p:sp>
    </p:spTree>
    <p:extLst>
      <p:ext uri="{BB962C8B-B14F-4D97-AF65-F5344CB8AC3E}">
        <p14:creationId xmlns:p14="http://schemas.microsoft.com/office/powerpoint/2010/main" val="2744404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In doing so, we misrepresent the character of God and transgress the third commandment, which says …</a:t>
            </a:r>
            <a:endParaRPr lang="en-US" dirty="0"/>
          </a:p>
        </p:txBody>
      </p:sp>
    </p:spTree>
    <p:extLst>
      <p:ext uri="{BB962C8B-B14F-4D97-AF65-F5344CB8AC3E}">
        <p14:creationId xmlns:p14="http://schemas.microsoft.com/office/powerpoint/2010/main" val="837111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“You must not misuse the name of the Lord your God. The Lord will not let you go unpunished if you misuse his name” (Exodus 20:7).</a:t>
            </a:r>
            <a:endParaRPr lang="en-US" dirty="0"/>
          </a:p>
        </p:txBody>
      </p:sp>
    </p:spTree>
    <p:extLst>
      <p:ext uri="{BB962C8B-B14F-4D97-AF65-F5344CB8AC3E}">
        <p14:creationId xmlns:p14="http://schemas.microsoft.com/office/powerpoint/2010/main" val="1979035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As members of the Body of Christ, we claim to reflect the name of God. When our daily example does not showcase the Fruit of the Spirit, we are taking God’s name in vain.</a:t>
            </a:r>
          </a:p>
          <a:p>
            <a:endParaRPr lang="en-US" dirty="0"/>
          </a:p>
        </p:txBody>
      </p:sp>
    </p:spTree>
    <p:extLst>
      <p:ext uri="{BB962C8B-B14F-4D97-AF65-F5344CB8AC3E}">
        <p14:creationId xmlns:p14="http://schemas.microsoft.com/office/powerpoint/2010/main" val="390368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In Galatians chapter five, Paul tells us that when we follow the desires of our "sinful nature, the results are very clear: sexual immorality, impurity, lustful pleasures, idolatry, sorcery, hostility, quarreling, jealousy, outbursts of anger, selfish ambition, dissension, division, envy, drunkenness, wild parties, and other sins like these. Let me tell you again, as I have before, that anyone living that sort of life will not inherit the Kingdom of God” (Galatians 5:19-21).</a:t>
            </a:r>
          </a:p>
          <a:p>
            <a:endParaRPr lang="en-US" dirty="0"/>
          </a:p>
          <a:p>
            <a:r>
              <a:rPr lang="en-US" dirty="0"/>
              <a:t>It may be uncomfortable to recognize that far too often we treat our family at home with more hostility, quarreling, jealousy, angry outbursts, envy, and other forms of emotional and physical aggression than we may exhibit anywhere else. Our spouses and children become easy targets for our frustration, exhaustion, or irritability. Then they grow up believing these patterns of behavior are normal, and they treat siblings, peers, romantic partners, and their future families in the same generational pattern. </a:t>
            </a:r>
          </a:p>
        </p:txBody>
      </p:sp>
    </p:spTree>
    <p:extLst>
      <p:ext uri="{BB962C8B-B14F-4D97-AF65-F5344CB8AC3E}">
        <p14:creationId xmlns:p14="http://schemas.microsoft.com/office/powerpoint/2010/main" val="2527043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Ellen White wrote in great detail about home life, and the importance of kindness and mutual respect. “</a:t>
            </a:r>
            <a:r>
              <a:rPr lang="de-DE" sz="1200" dirty="0">
                <a:effectLst/>
                <a:latin typeface="+mj-lt"/>
                <a:ea typeface="+mj-ea"/>
                <a:cs typeface="+mj-cs"/>
                <a:sym typeface="Calibri"/>
              </a:rPr>
              <a:t>Home</a:t>
            </a:r>
            <a:r>
              <a:rPr lang="en-US" sz="1200" dirty="0">
                <a:effectLst/>
                <a:latin typeface="+mj-lt"/>
                <a:ea typeface="+mj-ea"/>
                <a:cs typeface="+mj-cs"/>
                <a:sym typeface="Calibri"/>
              </a:rPr>
              <a:t>,” she says, "should be a little heaven upon earth, a place where the affections are cultivated instead of being studiously repressed. Our happiness depends upon this cultivation of love, sympathy, and true courtesy to one another. </a:t>
            </a:r>
            <a:endParaRPr lang="en-US" dirty="0"/>
          </a:p>
        </p:txBody>
      </p:sp>
    </p:spTree>
    <p:extLst>
      <p:ext uri="{BB962C8B-B14F-4D97-AF65-F5344CB8AC3E}">
        <p14:creationId xmlns:p14="http://schemas.microsoft.com/office/powerpoint/2010/main" val="2679234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 sweetest type of heaven is a home where the Spirit of the Lord presides. If the will of God is fulfilled, the husband and wife will respect each other and cultivate love and confidence.”</a:t>
            </a:r>
          </a:p>
          <a:p>
            <a:endParaRPr lang="en-US" dirty="0"/>
          </a:p>
        </p:txBody>
      </p:sp>
    </p:spTree>
    <p:extLst>
      <p:ext uri="{BB962C8B-B14F-4D97-AF65-F5344CB8AC3E}">
        <p14:creationId xmlns:p14="http://schemas.microsoft.com/office/powerpoint/2010/main" val="598184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“Never forget that you are to make the home bright and happy for yourselves and your children by cherishing the </a:t>
            </a:r>
            <a:r>
              <a:rPr lang="en-US" sz="1200" dirty="0" err="1">
                <a:effectLst/>
                <a:latin typeface="+mj-lt"/>
                <a:ea typeface="+mj-ea"/>
                <a:cs typeface="+mj-cs"/>
                <a:sym typeface="Calibri"/>
              </a:rPr>
              <a:t>Saviour's</a:t>
            </a:r>
            <a:r>
              <a:rPr lang="en-US" sz="1200" dirty="0">
                <a:effectLst/>
                <a:latin typeface="+mj-lt"/>
                <a:ea typeface="+mj-ea"/>
                <a:cs typeface="+mj-cs"/>
                <a:sym typeface="Calibri"/>
              </a:rPr>
              <a:t> attributes. Troubles may invade, but these are the lot of humanity. ...</a:t>
            </a:r>
            <a:endParaRPr lang="en-US" dirty="0"/>
          </a:p>
        </p:txBody>
      </p:sp>
    </p:spTree>
    <p:extLst>
      <p:ext uri="{BB962C8B-B14F-4D97-AF65-F5344CB8AC3E}">
        <p14:creationId xmlns:p14="http://schemas.microsoft.com/office/powerpoint/2010/main" val="14195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According to RAINN, the rates of sexual violence to children under the age of 18 is chilling: </a:t>
            </a:r>
            <a:endParaRPr lang="en-US" sz="1400"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1 in 9 girls and 1 in 53 boys under the age of 18 experience sexual abuse or assault at the hands of an adult.</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82% of all victims under 18 are female.</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females ages 16-19 are 4 times more likely than the general population to be victims of rape, attempted rape, or sexual assault.</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9 out of 10 victims of rape are female.</a:t>
            </a:r>
            <a:endParaRPr lang="en-US" sz="1400" u="none" strike="noStrike" dirty="0">
              <a:effectLst/>
              <a:latin typeface="+mj-lt"/>
              <a:ea typeface="+mj-ea"/>
              <a:cs typeface="+mj-cs"/>
              <a:sym typeface="Calibri"/>
            </a:endParaRPr>
          </a:p>
          <a:p>
            <a:pPr marL="171450" indent="-171450">
              <a:buFont typeface="Arial" panose="020B0604020202020204" pitchFamily="34" charset="0"/>
              <a:buChar cha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38719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Let patience, gratitude, and love keep sunshine in the heart though the day may be ever so cloudy. The home may be plain, but it can always be a place where cheerful words are spoken and kindly deeds are done, where courtesy and love are abiding guests.”</a:t>
            </a:r>
            <a:r>
              <a:rPr lang="en-US" dirty="0">
                <a:effectLst/>
              </a:rPr>
              <a:t> </a:t>
            </a:r>
          </a:p>
          <a:p>
            <a:endParaRPr lang="en-US" dirty="0">
              <a:effectLst/>
            </a:endParaRPr>
          </a:p>
          <a:p>
            <a:r>
              <a:rPr lang="en-US" sz="1200" dirty="0">
                <a:effectLst/>
                <a:latin typeface="+mj-lt"/>
                <a:ea typeface="+mj-ea"/>
                <a:cs typeface="+mj-cs"/>
                <a:sym typeface="Calibri"/>
              </a:rPr>
              <a:t>This attitude at home does not depend on wealth, gender, or cultural norms. It hinges upon our willingness to imitate Jesus Christ and </a:t>
            </a:r>
            <a:r>
              <a:rPr lang="en-US" sz="1200" u="none" dirty="0">
                <a:effectLst/>
                <a:latin typeface="+mj-lt"/>
                <a:ea typeface="+mj-ea"/>
                <a:cs typeface="+mj-cs"/>
                <a:sym typeface="Calibri"/>
              </a:rPr>
              <a:t>to </a:t>
            </a:r>
            <a:r>
              <a:rPr lang="en-US" sz="1200" dirty="0">
                <a:effectLst/>
                <a:latin typeface="+mj-lt"/>
                <a:ea typeface="+mj-ea"/>
                <a:cs typeface="+mj-cs"/>
                <a:sym typeface="Calibri"/>
              </a:rPr>
              <a:t>model His heart of love to our children and youth. </a:t>
            </a:r>
            <a:r>
              <a:rPr lang="en-US" sz="1200" u="none" dirty="0">
                <a:effectLst/>
                <a:latin typeface="+mj-lt"/>
                <a:ea typeface="+mj-ea"/>
                <a:cs typeface="+mj-cs"/>
                <a:sym typeface="Calibri"/>
              </a:rPr>
              <a:t>Jesus Christ must be our reference and the center of our attitudes at home. </a:t>
            </a:r>
          </a:p>
          <a:p>
            <a:r>
              <a:rPr lang="en-US" sz="1200" dirty="0">
                <a:effectLst/>
                <a:latin typeface="+mj-lt"/>
                <a:ea typeface="+mj-ea"/>
                <a:cs typeface="+mj-cs"/>
                <a:sym typeface="Calibri"/>
              </a:rPr>
              <a:t> </a:t>
            </a:r>
          </a:p>
          <a:p>
            <a:r>
              <a:rPr lang="en-US" sz="1200" dirty="0">
                <a:effectLst/>
                <a:latin typeface="+mj-lt"/>
                <a:ea typeface="+mj-ea"/>
                <a:cs typeface="+mj-cs"/>
                <a:sym typeface="Calibri"/>
              </a:rPr>
              <a:t>This is not a calling only for mothers, either. It is an expectation of all who claim to follow Jesus Christ and to be filled with the Spirit — men and women, boys and girls.</a:t>
            </a:r>
          </a:p>
          <a:p>
            <a:endParaRPr lang="en-US" dirty="0"/>
          </a:p>
        </p:txBody>
      </p:sp>
    </p:spTree>
    <p:extLst>
      <p:ext uri="{BB962C8B-B14F-4D97-AF65-F5344CB8AC3E}">
        <p14:creationId xmlns:p14="http://schemas.microsoft.com/office/powerpoint/2010/main" val="3467448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“Neither the husband nor the wife should attempt to exercise over the other an arbitrary control. Do not try to compel each other to yield to your wishes. You cannot do this and retain each other’s love. Be kind, patient, and forbearing, considerate, and courteous.”</a:t>
            </a:r>
          </a:p>
        </p:txBody>
      </p:sp>
    </p:spTree>
    <p:extLst>
      <p:ext uri="{BB962C8B-B14F-4D97-AF65-F5344CB8AC3E}">
        <p14:creationId xmlns:p14="http://schemas.microsoft.com/office/powerpoint/2010/main" val="376018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cap="small" dirty="0">
                <a:effectLst/>
                <a:latin typeface="+mj-lt"/>
                <a:ea typeface="+mj-ea"/>
                <a:cs typeface="+mj-cs"/>
                <a:sym typeface="Calibri"/>
              </a:rPr>
              <a:t>Conclusion</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Scripture calls us to show love by speaking truth about violence. “What sorrow for those who say that evil is good and good is evil, that dark is light and light is dark, that bitter is sweet and sweet is bitter” (Isaiah 5:20). </a:t>
            </a:r>
          </a:p>
        </p:txBody>
      </p:sp>
    </p:spTree>
    <p:extLst>
      <p:ext uri="{BB962C8B-B14F-4D97-AF65-F5344CB8AC3E}">
        <p14:creationId xmlns:p14="http://schemas.microsoft.com/office/powerpoint/2010/main" val="2649777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In Ephesians 5:11-13 Paul instructs us clearly to </a:t>
            </a:r>
          </a:p>
          <a:p>
            <a:pPr marL="171450" lvl="0" indent="-171450">
              <a:buFont typeface="Arial" panose="020B0604020202020204" pitchFamily="34" charset="0"/>
              <a:buChar char="•"/>
            </a:pPr>
            <a:r>
              <a:rPr lang="en-US" sz="1200" dirty="0">
                <a:effectLst/>
                <a:latin typeface="+mj-lt"/>
                <a:ea typeface="+mj-ea"/>
                <a:cs typeface="+mj-cs"/>
                <a:sym typeface="Calibri"/>
              </a:rPr>
              <a:t>Not participate in darkness.</a:t>
            </a:r>
          </a:p>
          <a:p>
            <a:pPr marL="171450" lvl="0" indent="-171450">
              <a:buFont typeface="Arial" panose="020B0604020202020204" pitchFamily="34" charset="0"/>
              <a:buChar char="•"/>
            </a:pPr>
            <a:r>
              <a:rPr lang="en-US" sz="1200" dirty="0">
                <a:effectLst/>
                <a:latin typeface="+mj-lt"/>
                <a:ea typeface="+mj-ea"/>
                <a:cs typeface="+mj-cs"/>
                <a:sym typeface="Calibri"/>
              </a:rPr>
              <a:t>Expose the deeds of darkness.</a:t>
            </a:r>
          </a:p>
          <a:p>
            <a:pPr marL="171450" lvl="0" indent="-171450">
              <a:buFont typeface="Arial" panose="020B0604020202020204" pitchFamily="34" charset="0"/>
              <a:buChar char="•"/>
            </a:pPr>
            <a:r>
              <a:rPr lang="en-US" sz="1200" dirty="0">
                <a:effectLst/>
                <a:latin typeface="+mj-lt"/>
                <a:ea typeface="+mj-ea"/>
                <a:cs typeface="+mj-cs"/>
                <a:sym typeface="Calibri"/>
              </a:rPr>
              <a:t>Use light to make things visible. </a:t>
            </a:r>
          </a:p>
          <a:p>
            <a:pPr marL="171450" lvl="0" indent="-171450">
              <a:buFont typeface="Arial" panose="020B0604020202020204" pitchFamily="34" charset="0"/>
              <a:buChar char="•"/>
            </a:pPr>
            <a:r>
              <a:rPr lang="en-US" sz="1200" dirty="0">
                <a:effectLst/>
                <a:latin typeface="+mj-lt"/>
                <a:ea typeface="+mj-ea"/>
                <a:cs typeface="+mj-cs"/>
                <a:sym typeface="Calibri"/>
              </a:rPr>
              <a:t>Expose sin in the light. </a:t>
            </a:r>
          </a:p>
          <a:p>
            <a:endParaRPr lang="en-US" dirty="0"/>
          </a:p>
        </p:txBody>
      </p:sp>
    </p:spTree>
    <p:extLst>
      <p:ext uri="{BB962C8B-B14F-4D97-AF65-F5344CB8AC3E}">
        <p14:creationId xmlns:p14="http://schemas.microsoft.com/office/powerpoint/2010/main" val="3671954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u="none" dirty="0">
                <a:effectLst/>
                <a:latin typeface="+mj-lt"/>
                <a:ea typeface="+mj-ea"/>
                <a:cs typeface="+mj-cs"/>
                <a:sym typeface="Calibri"/>
              </a:rPr>
              <a:t>When we minimize </a:t>
            </a:r>
            <a:r>
              <a:rPr lang="en-US" sz="1200" dirty="0">
                <a:effectLst/>
                <a:latin typeface="+mj-lt"/>
                <a:ea typeface="+mj-ea"/>
                <a:cs typeface="+mj-cs"/>
                <a:sym typeface="Calibri"/>
              </a:rPr>
              <a:t>at-home examples of violence to our children, accept</a:t>
            </a:r>
            <a:r>
              <a:rPr lang="en-US" sz="1200" strike="sngStrike" dirty="0">
                <a:effectLst/>
                <a:latin typeface="+mj-lt"/>
                <a:ea typeface="+mj-ea"/>
                <a:cs typeface="+mj-cs"/>
                <a:sym typeface="Calibri"/>
              </a:rPr>
              <a:t> </a:t>
            </a:r>
            <a:r>
              <a:rPr lang="en-US" sz="1200" dirty="0">
                <a:effectLst/>
                <a:latin typeface="+mj-lt"/>
                <a:ea typeface="+mj-ea"/>
                <a:cs typeface="+mj-cs"/>
                <a:sym typeface="Calibri"/>
              </a:rPr>
              <a:t>aggressive cultural patterns as normal</a:t>
            </a:r>
            <a:r>
              <a:rPr lang="en-US" sz="1200" u="none" dirty="0">
                <a:effectLst/>
                <a:latin typeface="+mj-lt"/>
                <a:ea typeface="+mj-ea"/>
                <a:cs typeface="+mj-cs"/>
                <a:sym typeface="Calibri"/>
              </a:rPr>
              <a:t>, and make t</a:t>
            </a:r>
            <a:r>
              <a:rPr lang="en-US" sz="1200" dirty="0">
                <a:effectLst/>
                <a:latin typeface="+mj-lt"/>
                <a:ea typeface="+mj-ea"/>
                <a:cs typeface="+mj-cs"/>
                <a:sym typeface="Calibri"/>
              </a:rPr>
              <a:t>he abuse of power appear to be less harmful than it is in God</a:t>
            </a:r>
            <a:r>
              <a:rPr lang="ar-SA" sz="1200" dirty="0">
                <a:effectLst/>
                <a:latin typeface="+mj-lt"/>
                <a:ea typeface="+mj-ea"/>
                <a:cs typeface="+mj-cs"/>
                <a:sym typeface="Calibri"/>
              </a:rPr>
              <a:t>’</a:t>
            </a:r>
            <a:r>
              <a:rPr lang="en-US" sz="1200" dirty="0">
                <a:effectLst/>
                <a:latin typeface="+mj-lt"/>
                <a:ea typeface="+mj-ea"/>
                <a:cs typeface="+mj-cs"/>
                <a:sym typeface="Calibri"/>
              </a:rPr>
              <a:t>s eyes</a:t>
            </a:r>
            <a:r>
              <a:rPr lang="en-US" sz="1200" i="0" u="none" dirty="0">
                <a:effectLst/>
                <a:latin typeface="+mj-lt"/>
                <a:ea typeface="+mj-ea"/>
                <a:cs typeface="+mj-cs"/>
                <a:sym typeface="Calibri"/>
              </a:rPr>
              <a:t>, we act in </a:t>
            </a:r>
            <a:r>
              <a:rPr lang="en-US" sz="1200" dirty="0">
                <a:effectLst/>
                <a:latin typeface="+mj-lt"/>
                <a:ea typeface="+mj-ea"/>
                <a:cs typeface="+mj-cs"/>
                <a:sym typeface="Calibri"/>
              </a:rPr>
              <a:t>opposition to God</a:t>
            </a:r>
            <a:r>
              <a:rPr lang="ar-SA" sz="1200" dirty="0">
                <a:effectLst/>
                <a:latin typeface="+mj-lt"/>
                <a:ea typeface="+mj-ea"/>
                <a:cs typeface="+mj-cs"/>
                <a:sym typeface="Calibri"/>
              </a:rPr>
              <a:t>’</a:t>
            </a:r>
            <a:r>
              <a:rPr lang="en-US" sz="1200" dirty="0">
                <a:effectLst/>
                <a:latin typeface="+mj-lt"/>
                <a:ea typeface="+mj-ea"/>
                <a:cs typeface="+mj-cs"/>
                <a:sym typeface="Calibri"/>
              </a:rPr>
              <a:t>s heart of love.</a:t>
            </a:r>
          </a:p>
          <a:p>
            <a:endParaRPr lang="en-US" dirty="0"/>
          </a:p>
        </p:txBody>
      </p:sp>
    </p:spTree>
    <p:extLst>
      <p:ext uri="{BB962C8B-B14F-4D97-AF65-F5344CB8AC3E}">
        <p14:creationId xmlns:p14="http://schemas.microsoft.com/office/powerpoint/2010/main" val="1797226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As long as violence thrives in silence within the households of the faith community, as long as our churches conduct evangelism and outreach using methods based on power or forcefulness, as long as we embrace the aspects of our local culture that endorse and encourage an attitude of control over others — …</a:t>
            </a:r>
            <a:endParaRPr lang="en-US" dirty="0"/>
          </a:p>
        </p:txBody>
      </p:sp>
    </p:spTree>
    <p:extLst>
      <p:ext uri="{BB962C8B-B14F-4D97-AF65-F5344CB8AC3E}">
        <p14:creationId xmlns:p14="http://schemas.microsoft.com/office/powerpoint/2010/main" val="2388478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sz="1200" dirty="0">
                <a:effectLst/>
                <a:latin typeface="+mj-lt"/>
                <a:ea typeface="+mj-ea"/>
                <a:cs typeface="+mj-cs"/>
                <a:sym typeface="Calibri"/>
              </a:rPr>
              <a:t>we are modeling to our youth that violence is normal, that it is not safe for them to report harm, and that the mindset of domination and entitlement is an acceptable substitution for God’s sacrificial love.</a:t>
            </a:r>
            <a:r>
              <a:rPr lang="en-US" dirty="0">
                <a:effectLst/>
              </a:rPr>
              <a:t> </a:t>
            </a:r>
          </a:p>
          <a:p>
            <a:endParaRPr lang="en-US" sz="1200" dirty="0">
              <a:effectLst/>
              <a:latin typeface="+mj-lt"/>
              <a:ea typeface="+mj-ea"/>
              <a:cs typeface="+mj-cs"/>
              <a:sym typeface="Calibri"/>
            </a:endParaRPr>
          </a:p>
          <a:p>
            <a:r>
              <a:rPr lang="en-US" sz="1200" dirty="0">
                <a:effectLst/>
                <a:latin typeface="+mj-lt"/>
                <a:ea typeface="+mj-ea"/>
                <a:cs typeface="+mj-cs"/>
                <a:sym typeface="Calibri"/>
              </a:rPr>
              <a:t>If we choose, we </a:t>
            </a:r>
            <a:r>
              <a:rPr lang="en-US" sz="1200" i="1" dirty="0">
                <a:effectLst/>
                <a:latin typeface="+mj-lt"/>
                <a:ea typeface="+mj-ea"/>
                <a:cs typeface="+mj-cs"/>
                <a:sym typeface="Calibri"/>
              </a:rPr>
              <a:t>can</a:t>
            </a:r>
            <a:r>
              <a:rPr lang="en-US" sz="1200" dirty="0">
                <a:effectLst/>
                <a:latin typeface="+mj-lt"/>
                <a:ea typeface="+mj-ea"/>
                <a:cs typeface="+mj-cs"/>
                <a:sym typeface="Calibri"/>
              </a:rPr>
              <a:t> show our young people how to </a:t>
            </a:r>
            <a:r>
              <a:rPr lang="en-US" sz="1200" u="none" dirty="0">
                <a:effectLst/>
                <a:latin typeface="+mj-lt"/>
                <a:ea typeface="+mj-ea"/>
                <a:cs typeface="+mj-cs"/>
                <a:sym typeface="Calibri"/>
              </a:rPr>
              <a:t>stop violence and </a:t>
            </a:r>
            <a:r>
              <a:rPr lang="en-US" sz="1200" b="1" strike="noStrike" dirty="0">
                <a:effectLst/>
                <a:latin typeface="+mj-lt"/>
                <a:ea typeface="+mj-ea"/>
                <a:cs typeface="+mj-cs"/>
                <a:sym typeface="Calibri"/>
              </a:rPr>
              <a:t>enditnow</a:t>
            </a:r>
            <a:r>
              <a:rPr lang="en-US" sz="1200" strike="sngStrike" dirty="0">
                <a:effectLst/>
                <a:latin typeface="+mj-lt"/>
                <a:ea typeface="+mj-ea"/>
                <a:cs typeface="+mj-cs"/>
                <a:sym typeface="Calibri"/>
              </a:rPr>
              <a:t>.</a:t>
            </a:r>
            <a:r>
              <a:rPr lang="en-US"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1515726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But this means we must look in the mirror and address our own violence, our own aggression, our own sense of entitlement to control and power over others. How do we begin to do that?</a:t>
            </a: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00804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We begin by being willing to do whatever it takes to </a:t>
            </a:r>
            <a:r>
              <a:rPr lang="en-US" sz="1200" u="none" dirty="0">
                <a:effectLst/>
                <a:latin typeface="+mj-lt"/>
                <a:ea typeface="+mj-ea"/>
                <a:cs typeface="+mj-cs"/>
                <a:sym typeface="Calibri"/>
              </a:rPr>
              <a:t>break the silence . . . and </a:t>
            </a:r>
            <a:r>
              <a:rPr lang="en-US" sz="1200" b="1" strike="noStrike" dirty="0">
                <a:effectLst/>
                <a:latin typeface="+mj-lt"/>
                <a:ea typeface="+mj-ea"/>
                <a:cs typeface="+mj-cs"/>
                <a:sym typeface="Calibri"/>
              </a:rPr>
              <a:t>enditnow.</a:t>
            </a:r>
            <a:endParaRPr lang="en-US" dirty="0"/>
          </a:p>
        </p:txBody>
      </p:sp>
    </p:spTree>
    <p:extLst>
      <p:ext uri="{BB962C8B-B14F-4D97-AF65-F5344CB8AC3E}">
        <p14:creationId xmlns:p14="http://schemas.microsoft.com/office/powerpoint/2010/main" val="50463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is not how God defines loving others well. </a:t>
            </a:r>
            <a:br>
              <a:rPr lang="en-US" sz="1200" dirty="0">
                <a:effectLst/>
                <a:latin typeface="+mj-lt"/>
                <a:ea typeface="+mj-ea"/>
                <a:cs typeface="+mj-cs"/>
                <a:sym typeface="Calibri"/>
              </a:rPr>
            </a:br>
            <a:r>
              <a:rPr lang="en-US" sz="1200" dirty="0">
                <a:effectLst/>
                <a:latin typeface="+mj-lt"/>
                <a:ea typeface="+mj-ea"/>
                <a:cs typeface="+mj-cs"/>
                <a:sym typeface="Calibri"/>
              </a:rPr>
              <a:t>Scripture says to speak out (Isaiah 58:1, 2, 6, 7).</a:t>
            </a:r>
            <a:r>
              <a:rPr lang="en-US" dirty="0">
                <a:effectLst/>
              </a:rPr>
              <a:t> </a:t>
            </a:r>
            <a:endParaRPr lang="en-US" dirty="0"/>
          </a:p>
        </p:txBody>
      </p:sp>
    </p:spTree>
    <p:extLst>
      <p:ext uri="{BB962C8B-B14F-4D97-AF65-F5344CB8AC3E}">
        <p14:creationId xmlns:p14="http://schemas.microsoft.com/office/powerpoint/2010/main" val="177851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 effects of child sexual abuse can be long-lasting and affect the victim's mental health, increasing their risk, and making them:</a:t>
            </a:r>
            <a:endParaRPr lang="en-US" sz="1400"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about 4 times more likely to develop symptoms of drug abuse.</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about 4 times more likely to experience PTSD as adults.</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about 3 times more likely to experience a major depressive episode as adults.</a:t>
            </a:r>
            <a:endParaRPr lang="en-US" sz="1400" u="none" strike="noStrike" dirty="0">
              <a:effectLst/>
              <a:latin typeface="+mj-lt"/>
              <a:ea typeface="+mj-ea"/>
              <a:cs typeface="+mj-cs"/>
              <a:sym typeface="Calibri"/>
            </a:endParaRPr>
          </a:p>
        </p:txBody>
      </p:sp>
    </p:spTree>
    <p:extLst>
      <p:ext uri="{BB962C8B-B14F-4D97-AF65-F5344CB8AC3E}">
        <p14:creationId xmlns:p14="http://schemas.microsoft.com/office/powerpoint/2010/main" val="5706431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is not the way to inspire abusers to embrace humble change. </a:t>
            </a:r>
            <a:br>
              <a:rPr lang="en-US" sz="1200" dirty="0">
                <a:effectLst/>
                <a:latin typeface="+mj-lt"/>
                <a:ea typeface="+mj-ea"/>
                <a:cs typeface="+mj-cs"/>
                <a:sym typeface="Calibri"/>
              </a:rPr>
            </a:br>
            <a:r>
              <a:rPr lang="en-US" sz="1200" dirty="0">
                <a:effectLst/>
                <a:latin typeface="+mj-lt"/>
                <a:ea typeface="+mj-ea"/>
                <a:cs typeface="+mj-cs"/>
                <a:sym typeface="Calibri"/>
              </a:rPr>
              <a:t>Scripture says to hold each other accountable (Ephesians 5:11-13).</a:t>
            </a:r>
            <a:r>
              <a:rPr lang="en-US" dirty="0">
                <a:effectLst/>
              </a:rPr>
              <a:t> </a:t>
            </a:r>
            <a:endParaRPr lang="en-US" dirty="0"/>
          </a:p>
        </p:txBody>
      </p:sp>
    </p:spTree>
    <p:extLst>
      <p:ext uri="{BB962C8B-B14F-4D97-AF65-F5344CB8AC3E}">
        <p14:creationId xmlns:p14="http://schemas.microsoft.com/office/powerpoint/2010/main" val="2064027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is not part of the biblical process of forgiveness. </a:t>
            </a:r>
            <a:br>
              <a:rPr lang="en-US" sz="1200" dirty="0">
                <a:effectLst/>
                <a:latin typeface="+mj-lt"/>
                <a:ea typeface="+mj-ea"/>
                <a:cs typeface="+mj-cs"/>
                <a:sym typeface="Calibri"/>
              </a:rPr>
            </a:br>
            <a:r>
              <a:rPr lang="en-US" sz="1200" dirty="0">
                <a:effectLst/>
                <a:latin typeface="+mj-lt"/>
                <a:ea typeface="+mj-ea"/>
                <a:cs typeface="+mj-cs"/>
                <a:sym typeface="Calibri"/>
              </a:rPr>
              <a:t>Scripture says to rebuke those who harm the little ones (Luke 17:3).</a:t>
            </a:r>
            <a:r>
              <a:rPr lang="en-US" dirty="0">
                <a:effectLst/>
              </a:rPr>
              <a:t> </a:t>
            </a:r>
            <a:endParaRPr lang="en-US" dirty="0"/>
          </a:p>
        </p:txBody>
      </p:sp>
    </p:spTree>
    <p:extLst>
      <p:ext uri="{BB962C8B-B14F-4D97-AF65-F5344CB8AC3E}">
        <p14:creationId xmlns:p14="http://schemas.microsoft.com/office/powerpoint/2010/main" val="3621407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does not bring transformation. </a:t>
            </a:r>
            <a:br>
              <a:rPr lang="en-US" sz="1200" dirty="0">
                <a:effectLst/>
                <a:latin typeface="+mj-lt"/>
                <a:ea typeface="+mj-ea"/>
                <a:cs typeface="+mj-cs"/>
                <a:sym typeface="Calibri"/>
              </a:rPr>
            </a:br>
            <a:r>
              <a:rPr lang="en-US" sz="1200" dirty="0">
                <a:effectLst/>
                <a:latin typeface="+mj-lt"/>
                <a:ea typeface="+mj-ea"/>
                <a:cs typeface="+mj-cs"/>
                <a:sym typeface="Calibri"/>
              </a:rPr>
              <a:t>Scripture shows that covering sin brings calamity to the entire community (Joshua 7-9).</a:t>
            </a:r>
            <a:r>
              <a:rPr lang="en-US" dirty="0">
                <a:effectLst/>
              </a:rPr>
              <a:t> </a:t>
            </a:r>
            <a:endParaRPr lang="en-US" dirty="0"/>
          </a:p>
        </p:txBody>
      </p:sp>
    </p:spTree>
    <p:extLst>
      <p:ext uri="{BB962C8B-B14F-4D97-AF65-F5344CB8AC3E}">
        <p14:creationId xmlns:p14="http://schemas.microsoft.com/office/powerpoint/2010/main" val="3908860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does not facilitate healing. </a:t>
            </a:r>
            <a:br>
              <a:rPr lang="en-US" sz="1200" dirty="0">
                <a:effectLst/>
                <a:latin typeface="+mj-lt"/>
                <a:ea typeface="+mj-ea"/>
                <a:cs typeface="+mj-cs"/>
                <a:sym typeface="Calibri"/>
              </a:rPr>
            </a:br>
            <a:r>
              <a:rPr lang="en-US" sz="1200" dirty="0">
                <a:effectLst/>
                <a:latin typeface="+mj-lt"/>
                <a:ea typeface="+mj-ea"/>
                <a:cs typeface="+mj-cs"/>
                <a:sym typeface="Calibri"/>
              </a:rPr>
              <a:t>Silence does not save the lambs.</a:t>
            </a:r>
            <a:r>
              <a:rPr lang="en-US" dirty="0">
                <a:effectLst/>
              </a:rPr>
              <a:t> </a:t>
            </a:r>
          </a:p>
          <a:p>
            <a:endParaRPr lang="en-US" dirty="0">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u="none" dirty="0">
                <a:effectLst/>
                <a:latin typeface="+mj-lt"/>
                <a:ea typeface="+mj-ea"/>
                <a:cs typeface="+mj-cs"/>
                <a:sym typeface="Calibri"/>
              </a:rPr>
              <a:t>Break the silence . . . and enditnow.</a:t>
            </a:r>
          </a:p>
          <a:p>
            <a:endParaRPr lang="en-US" dirty="0"/>
          </a:p>
        </p:txBody>
      </p:sp>
    </p:spTree>
    <p:extLst>
      <p:ext uri="{BB962C8B-B14F-4D97-AF65-F5344CB8AC3E}">
        <p14:creationId xmlns:p14="http://schemas.microsoft.com/office/powerpoint/2010/main" val="3454875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none" dirty="0"/>
              <a:t>God’s compassion compels the body of Christ to also respond compassionately to the needs that are created as the consequences of abuse. In doing so, victims who are broken by all forms of abuse are given the opportunity to heal and rebuild their lives.</a:t>
            </a:r>
          </a:p>
          <a:p>
            <a:endParaRPr lang="en-US" u="none" dirty="0"/>
          </a:p>
          <a:p>
            <a:r>
              <a:rPr lang="en-US" u="none" dirty="0"/>
              <a:t>May God bless you and me as we pray, speak, and work together against violence and to end </a:t>
            </a:r>
            <a:r>
              <a:rPr lang="en-US" u="none" dirty="0">
                <a:solidFill>
                  <a:srgbClr val="C00000"/>
                </a:solidFill>
              </a:rPr>
              <a:t>it </a:t>
            </a:r>
            <a:r>
              <a:rPr lang="en-US" u="none" dirty="0"/>
              <a:t>now. </a:t>
            </a:r>
          </a:p>
          <a:p>
            <a:endParaRPr lang="en-US" u="none" dirty="0"/>
          </a:p>
          <a:p>
            <a:r>
              <a:rPr lang="en-US" u="none" dirty="0"/>
              <a:t>Together, we can break the silence. Together, we can end </a:t>
            </a:r>
            <a:r>
              <a:rPr lang="en-US" u="none" dirty="0">
                <a:solidFill>
                  <a:srgbClr val="C00000"/>
                </a:solidFill>
              </a:rPr>
              <a:t>it </a:t>
            </a:r>
            <a:r>
              <a:rPr lang="en-US" u="none" dirty="0"/>
              <a:t>now.</a:t>
            </a:r>
          </a:p>
          <a:p>
            <a:endParaRPr lang="en-US" dirty="0"/>
          </a:p>
          <a:p>
            <a:r>
              <a:rPr lang="en-US" dirty="0"/>
              <a:t>Amen. </a:t>
            </a:r>
          </a:p>
        </p:txBody>
      </p:sp>
    </p:spTree>
    <p:extLst>
      <p:ext uri="{BB962C8B-B14F-4D97-AF65-F5344CB8AC3E}">
        <p14:creationId xmlns:p14="http://schemas.microsoft.com/office/powerpoint/2010/main" val="222836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So, as loving parents, teachers, and church community leaders — how can we keep our children safe? What can we do to protect the next generation and help them develop into healthy, whole, strong, confident, safe adults? </a:t>
            </a:r>
          </a:p>
          <a:p>
            <a:endParaRPr lang="en-US" dirty="0"/>
          </a:p>
        </p:txBody>
      </p:sp>
    </p:spTree>
    <p:extLst>
      <p:ext uri="{BB962C8B-B14F-4D97-AF65-F5344CB8AC3E}">
        <p14:creationId xmlns:p14="http://schemas.microsoft.com/office/powerpoint/2010/main" val="55203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cap="small" dirty="0">
                <a:effectLst/>
                <a:latin typeface="+mj-lt"/>
                <a:ea typeface="+mj-ea"/>
                <a:cs typeface="+mj-cs"/>
                <a:sym typeface="Calibri"/>
              </a:rPr>
              <a:t>Where youth violence begins</a:t>
            </a:r>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r>
              <a:rPr lang="en-US" sz="1200" dirty="0">
                <a:effectLst/>
                <a:latin typeface="+mj-lt"/>
                <a:ea typeface="+mj-ea"/>
                <a:cs typeface="+mj-cs"/>
                <a:sym typeface="Calibri"/>
              </a:rPr>
              <a:t>Statistics show that home, where children are supposed to be surrounded by adults and older youth whom they love and trust, is often the most unsafe place. Data shows that when cases of child sexual abuse are reported to law enforcement:</a:t>
            </a:r>
            <a:endParaRPr lang="en-US" sz="1400"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93% of perpetrators are known to the child, </a:t>
            </a: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and of that number, 34% are family members or relatives,</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while only 7% of perpetrators are actually strangers to the child. </a:t>
            </a:r>
            <a:endParaRPr lang="en-US" sz="1400" u="none" strike="noStrike"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92957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The terrifying reality is that far too often the place where our children begin experiencing violence is inside the home. Even inside the Seventh-day Adventist Christian home. </a:t>
            </a:r>
          </a:p>
          <a:p>
            <a:endParaRPr lang="en-US" dirty="0"/>
          </a:p>
        </p:txBody>
      </p:sp>
    </p:spTree>
    <p:extLst>
      <p:ext uri="{BB962C8B-B14F-4D97-AF65-F5344CB8AC3E}">
        <p14:creationId xmlns:p14="http://schemas.microsoft.com/office/powerpoint/2010/main" val="337068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The World Health Organization also states that Adverse Childhood Experiences (ACEs) are some of the most intensive and frequently occurring sources of stress that children may suffer early in life. </a:t>
            </a:r>
          </a:p>
          <a:p>
            <a:endParaRPr lang="en-US" dirty="0"/>
          </a:p>
        </p:txBody>
      </p:sp>
    </p:spTree>
    <p:extLst>
      <p:ext uri="{BB962C8B-B14F-4D97-AF65-F5344CB8AC3E}">
        <p14:creationId xmlns:p14="http://schemas.microsoft.com/office/powerpoint/2010/main" val="132315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4" name="Title 1"/>
          <p:cNvSpPr txBox="1">
            <a:spLocks noGrp="1"/>
          </p:cNvSpPr>
          <p:nvPr>
            <p:ph type="ctrTitle"/>
          </p:nvPr>
        </p:nvSpPr>
        <p:spPr>
          <a:xfrm>
            <a:off x="4186428" y="2640413"/>
            <a:ext cx="5836920" cy="2626361"/>
          </a:xfrm>
          <a:prstGeom prst="rect">
            <a:avLst/>
          </a:prstGeom>
        </p:spPr>
        <p:txBody>
          <a:bodyPr>
            <a:noAutofit/>
          </a:bodyPr>
          <a:lstStyle/>
          <a:p>
            <a:r>
              <a:rPr lang="en-US" sz="6500" dirty="0">
                <a:solidFill>
                  <a:schemeClr val="accent1">
                    <a:lumMod val="50000"/>
                  </a:schemeClr>
                </a:solidFill>
                <a:latin typeface="Avenir Next" panose="020B0503020202020204" pitchFamily="34" charset="0"/>
              </a:rPr>
              <a:t>BRINGING </a:t>
            </a:r>
            <a:r>
              <a:rPr lang="en-US" b="1" dirty="0">
                <a:solidFill>
                  <a:schemeClr val="accent1">
                    <a:lumMod val="50000"/>
                  </a:schemeClr>
                </a:solidFill>
                <a:latin typeface="Avenir Next" panose="020B0503020202020204" pitchFamily="34" charset="0"/>
              </a:rPr>
              <a:t>PEACE HOME</a:t>
            </a:r>
            <a:endParaRPr lang="en-US" sz="6500" b="1" dirty="0">
              <a:solidFill>
                <a:schemeClr val="accent1">
                  <a:lumMod val="50000"/>
                </a:schemeClr>
              </a:solidFill>
              <a:latin typeface="Avenir Next" panose="020B0503020202020204" pitchFamily="34" charset="0"/>
            </a:endParaRPr>
          </a:p>
        </p:txBody>
      </p:sp>
      <p:sp>
        <p:nvSpPr>
          <p:cNvPr id="95" name="Subtitle 2"/>
          <p:cNvSpPr txBox="1">
            <a:spLocks noGrp="1"/>
          </p:cNvSpPr>
          <p:nvPr>
            <p:ph type="subTitle" sz="quarter" idx="1"/>
          </p:nvPr>
        </p:nvSpPr>
        <p:spPr>
          <a:xfrm>
            <a:off x="4498848" y="5119252"/>
            <a:ext cx="5212080" cy="750507"/>
          </a:xfrm>
          <a:prstGeom prst="rect">
            <a:avLst/>
          </a:prstGeom>
        </p:spPr>
        <p:txBody>
          <a:bodyPr>
            <a:normAutofit fontScale="92500" lnSpcReduction="20000"/>
          </a:bodyPr>
          <a:lstStyle/>
          <a:p>
            <a:r>
              <a:rPr dirty="0">
                <a:solidFill>
                  <a:srgbClr val="C00000"/>
                </a:solidFill>
                <a:latin typeface="Book Antiqua" panose="02040602050305030304" pitchFamily="18" charset="0"/>
              </a:rPr>
              <a:t>Addressing Youth Violence </a:t>
            </a:r>
            <a:endParaRPr lang="en-US" dirty="0">
              <a:solidFill>
                <a:srgbClr val="C00000"/>
              </a:solidFill>
              <a:latin typeface="Book Antiqua" panose="02040602050305030304" pitchFamily="18" charset="0"/>
            </a:endParaRPr>
          </a:p>
          <a:p>
            <a:r>
              <a:rPr dirty="0">
                <a:solidFill>
                  <a:srgbClr val="C00000"/>
                </a:solidFill>
                <a:latin typeface="Book Antiqua" panose="02040602050305030304" pitchFamily="18" charset="0"/>
              </a:rPr>
              <a:t>at the Roots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0" name="Far too often, the most violent place for children is the home."/>
          <p:cNvSpPr txBox="1">
            <a:spLocks noGrp="1"/>
          </p:cNvSpPr>
          <p:nvPr>
            <p:ph type="title"/>
          </p:nvPr>
        </p:nvSpPr>
        <p:spPr>
          <a:xfrm>
            <a:off x="831850" y="2132301"/>
            <a:ext cx="8440166" cy="2593397"/>
          </a:xfrm>
          <a:prstGeom prst="rect">
            <a:avLst/>
          </a:prstGeom>
        </p:spPr>
        <p:txBody>
          <a:bodyPr>
            <a:normAutofit/>
          </a:bodyPr>
          <a:lstStyle/>
          <a:p>
            <a:r>
              <a:rPr lang="en-US" sz="5400" dirty="0">
                <a:solidFill>
                  <a:srgbClr val="002060"/>
                </a:solidFill>
              </a:rPr>
              <a:t>“</a:t>
            </a:r>
            <a:r>
              <a:rPr sz="5400" dirty="0">
                <a:solidFill>
                  <a:srgbClr val="002060"/>
                </a:solidFill>
              </a:rPr>
              <a:t>Far too often, the most violent place for children is </a:t>
            </a:r>
            <a:r>
              <a:rPr sz="5400" i="1" dirty="0">
                <a:solidFill>
                  <a:srgbClr val="002060"/>
                </a:solidFill>
                <a:latin typeface="Carlito"/>
                <a:ea typeface="Carlito"/>
                <a:cs typeface="Carlito"/>
                <a:sym typeface="Carlito"/>
              </a:rPr>
              <a:t>the home.</a:t>
            </a:r>
            <a:r>
              <a:rPr lang="en-US" sz="5400" dirty="0">
                <a:solidFill>
                  <a:srgbClr val="002060"/>
                </a:solidFill>
              </a:rPr>
              <a:t> ”</a:t>
            </a:r>
            <a:r>
              <a:rPr sz="5400" i="1" dirty="0">
                <a:solidFill>
                  <a:srgbClr val="002060"/>
                </a:solidFill>
                <a:latin typeface="Carlito"/>
                <a:ea typeface="Carlito"/>
                <a:cs typeface="Carlito"/>
                <a:sym typeface="Carlito"/>
              </a:rPr>
              <a:t> </a:t>
            </a:r>
          </a:p>
        </p:txBody>
      </p:sp>
      <p:sp>
        <p:nvSpPr>
          <p:cNvPr id="131" name="Sarah McDugal"/>
          <p:cNvSpPr txBox="1">
            <a:spLocks noGrp="1"/>
          </p:cNvSpPr>
          <p:nvPr>
            <p:ph type="body" sz="quarter" idx="1"/>
          </p:nvPr>
        </p:nvSpPr>
        <p:spPr>
          <a:xfrm>
            <a:off x="831850" y="4950546"/>
            <a:ext cx="3904742" cy="664155"/>
          </a:xfrm>
          <a:prstGeom prst="rect">
            <a:avLst/>
          </a:prstGeom>
        </p:spPr>
        <p:txBody>
          <a:bodyPr/>
          <a:lstStyle/>
          <a:p>
            <a:r>
              <a:t>Sarah McDugal</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3" name="Adverse Childhood Experiences (ACEs)"/>
          <p:cNvSpPr txBox="1">
            <a:spLocks noGrp="1"/>
          </p:cNvSpPr>
          <p:nvPr>
            <p:ph type="title"/>
          </p:nvPr>
        </p:nvSpPr>
        <p:spPr>
          <a:xfrm>
            <a:off x="0" y="1718501"/>
            <a:ext cx="10515600" cy="2852737"/>
          </a:xfrm>
          <a:prstGeom prst="rect">
            <a:avLst/>
          </a:prstGeom>
        </p:spPr>
        <p:txBody>
          <a:bodyPr/>
          <a:lstStyle/>
          <a:p>
            <a:pPr algn="ctr"/>
            <a:r>
              <a:rPr b="1" dirty="0"/>
              <a:t>Adverse Childhood Experiences (ACEs) </a:t>
            </a:r>
          </a:p>
        </p:txBody>
      </p:sp>
      <p:sp>
        <p:nvSpPr>
          <p:cNvPr id="134" name="Some of the most intense and frequent forms of early childhood stress."/>
          <p:cNvSpPr txBox="1">
            <a:spLocks noGrp="1"/>
          </p:cNvSpPr>
          <p:nvPr>
            <p:ph type="body" sz="quarter" idx="1"/>
          </p:nvPr>
        </p:nvSpPr>
        <p:spPr>
          <a:xfrm>
            <a:off x="0" y="4598225"/>
            <a:ext cx="10515600" cy="1500188"/>
          </a:xfrm>
          <a:prstGeom prst="rect">
            <a:avLst/>
          </a:prstGeom>
        </p:spPr>
        <p:txBody>
          <a:bodyPr/>
          <a:lstStyle/>
          <a:p>
            <a:pPr algn="ctr"/>
            <a:r>
              <a:rPr dirty="0"/>
              <a:t>Some of the most intense and frequent forms of early childhood stress.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6" name="ACEs can include:"/>
          <p:cNvSpPr txBox="1">
            <a:spLocks noGrp="1"/>
          </p:cNvSpPr>
          <p:nvPr>
            <p:ph type="title"/>
          </p:nvPr>
        </p:nvSpPr>
        <p:spPr>
          <a:xfrm>
            <a:off x="419189" y="1113397"/>
            <a:ext cx="10515600" cy="1325563"/>
          </a:xfrm>
          <a:prstGeom prst="rect">
            <a:avLst/>
          </a:prstGeom>
        </p:spPr>
        <p:txBody>
          <a:bodyPr/>
          <a:lstStyle/>
          <a:p>
            <a:r>
              <a:rPr b="1" dirty="0">
                <a:solidFill>
                  <a:srgbClr val="002060"/>
                </a:solidFill>
              </a:rPr>
              <a:t>ACEs can include:</a:t>
            </a:r>
          </a:p>
        </p:txBody>
      </p:sp>
      <p:sp>
        <p:nvSpPr>
          <p:cNvPr id="137" name="Verbal, physical, sexual, psychological abuse.…"/>
          <p:cNvSpPr txBox="1">
            <a:spLocks noGrp="1"/>
          </p:cNvSpPr>
          <p:nvPr>
            <p:ph type="body" idx="1"/>
          </p:nvPr>
        </p:nvSpPr>
        <p:spPr>
          <a:xfrm>
            <a:off x="271272" y="2506662"/>
            <a:ext cx="10515600" cy="4351338"/>
          </a:xfrm>
          <a:prstGeom prst="rect">
            <a:avLst/>
          </a:prstGeom>
        </p:spPr>
        <p:txBody>
          <a:bodyPr/>
          <a:lstStyle/>
          <a:p>
            <a:r>
              <a:rPr dirty="0"/>
              <a:t>Verbal, physical, sexual, psychological abuse.</a:t>
            </a:r>
          </a:p>
          <a:p>
            <a:r>
              <a:rPr dirty="0"/>
              <a:t>Various forms of neglect.</a:t>
            </a:r>
          </a:p>
          <a:p>
            <a:r>
              <a:rPr dirty="0"/>
              <a:t>Violence between parents or caregivers.</a:t>
            </a:r>
          </a:p>
          <a:p>
            <a:r>
              <a:rPr dirty="0"/>
              <a:t>Serious dysfunctions such as alcohol, substance, or pornography addictions.</a:t>
            </a:r>
          </a:p>
          <a:p>
            <a:r>
              <a:rPr dirty="0"/>
              <a:t>Outright violence among peers or in the community.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9" name="“Jesus grew in wisdom, stature, and favor with God and all the people.”"/>
          <p:cNvSpPr txBox="1">
            <a:spLocks noGrp="1"/>
          </p:cNvSpPr>
          <p:nvPr>
            <p:ph type="title"/>
          </p:nvPr>
        </p:nvSpPr>
        <p:spPr>
          <a:xfrm>
            <a:off x="1252474" y="2250250"/>
            <a:ext cx="8348726" cy="2852737"/>
          </a:xfrm>
          <a:prstGeom prst="rect">
            <a:avLst/>
          </a:prstGeom>
        </p:spPr>
        <p:txBody>
          <a:bodyPr/>
          <a:lstStyle/>
          <a:p>
            <a:r>
              <a:rPr dirty="0">
                <a:solidFill>
                  <a:srgbClr val="002060"/>
                </a:solidFill>
              </a:rPr>
              <a:t>“Jesus grew in wisdom, stature, and favor with God and all the people.”</a:t>
            </a:r>
          </a:p>
        </p:txBody>
      </p:sp>
      <p:sp>
        <p:nvSpPr>
          <p:cNvPr id="140" name="Luke 2:52"/>
          <p:cNvSpPr txBox="1">
            <a:spLocks noGrp="1"/>
          </p:cNvSpPr>
          <p:nvPr>
            <p:ph type="body" sz="quarter" idx="1"/>
          </p:nvPr>
        </p:nvSpPr>
        <p:spPr>
          <a:xfrm>
            <a:off x="1252474" y="5129974"/>
            <a:ext cx="7196582" cy="558800"/>
          </a:xfrm>
          <a:prstGeom prst="rect">
            <a:avLst/>
          </a:prstGeom>
        </p:spPr>
        <p:txBody>
          <a:bodyPr/>
          <a:lstStyle/>
          <a:p>
            <a:r>
              <a:rPr dirty="0"/>
              <a:t>Luke 2:52</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3" name="Psychological and spiritual maturity (wisdom)…"/>
          <p:cNvSpPr txBox="1">
            <a:spLocks noGrp="1"/>
          </p:cNvSpPr>
          <p:nvPr>
            <p:ph type="body" sz="half" idx="1"/>
          </p:nvPr>
        </p:nvSpPr>
        <p:spPr>
          <a:prstGeom prst="rect">
            <a:avLst/>
          </a:prstGeom>
        </p:spPr>
        <p:txBody>
          <a:bodyPr/>
          <a:lstStyle/>
          <a:p>
            <a:endParaRPr dirty="0"/>
          </a:p>
          <a:p>
            <a:r>
              <a:rPr dirty="0"/>
              <a:t>Psychological and spiritual maturity (wisdom)</a:t>
            </a:r>
          </a:p>
          <a:p>
            <a:r>
              <a:rPr dirty="0"/>
              <a:t>Physical health and strength</a:t>
            </a:r>
            <a:br>
              <a:rPr dirty="0"/>
            </a:br>
            <a:r>
              <a:rPr dirty="0"/>
              <a:t>(stature)</a:t>
            </a:r>
          </a:p>
          <a:p>
            <a:r>
              <a:rPr dirty="0"/>
              <a:t>Character and personality </a:t>
            </a:r>
            <a:br>
              <a:rPr dirty="0"/>
            </a:br>
            <a:r>
              <a:rPr dirty="0"/>
              <a:t>(favor)</a:t>
            </a:r>
          </a:p>
        </p:txBody>
      </p:sp>
      <p:sp>
        <p:nvSpPr>
          <p:cNvPr id="144" name="Text Placeholder 3"/>
          <p:cNvSpPr>
            <a:spLocks noGrp="1"/>
          </p:cNvSpPr>
          <p:nvPr>
            <p:ph type="body" idx="21"/>
          </p:nvPr>
        </p:nvSpPr>
        <p:spPr>
          <a:xfrm>
            <a:off x="836612" y="1679809"/>
            <a:ext cx="3932239" cy="3811588"/>
          </a:xfrm>
          <a:prstGeom prst="rect">
            <a:avLst/>
          </a:prstGeom>
        </p:spPr>
        <p:txBody>
          <a:bodyPr>
            <a:normAutofit/>
          </a:bodyPr>
          <a:lstStyle/>
          <a:p>
            <a:pPr marL="0" indent="0">
              <a:buNone/>
            </a:pPr>
            <a:r>
              <a:rPr lang="en-US" sz="4400" dirty="0">
                <a:solidFill>
                  <a:srgbClr val="002060"/>
                </a:solidFill>
                <a:latin typeface="Calibri Light" panose="020F0302020204030204" pitchFamily="34" charset="0"/>
                <a:cs typeface="Calibri Light" panose="020F0302020204030204" pitchFamily="34" charset="0"/>
              </a:rPr>
              <a:t>Jesus grew in &gt;&gt;&gt;</a:t>
            </a:r>
            <a:endParaRPr sz="4400" dirty="0">
              <a:solidFill>
                <a:srgbClr val="002060"/>
              </a:solidFill>
              <a:latin typeface="Calibri Light" panose="020F0302020204030204" pitchFamily="34" charset="0"/>
              <a:cs typeface="Calibri Light" panose="020F030202020403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4" name="Text Placeholder 3"/>
          <p:cNvSpPr>
            <a:spLocks noGrp="1"/>
          </p:cNvSpPr>
          <p:nvPr>
            <p:ph type="body" idx="21"/>
          </p:nvPr>
        </p:nvSpPr>
        <p:spPr>
          <a:xfrm>
            <a:off x="578363" y="1706086"/>
            <a:ext cx="9352021" cy="3811588"/>
          </a:xfrm>
          <a:prstGeom prst="rect">
            <a:avLst/>
          </a:prstGeom>
        </p:spPr>
        <p:txBody>
          <a:bodyPr>
            <a:normAutofit/>
          </a:bodyPr>
          <a:lstStyle/>
          <a:p>
            <a:pPr marL="0" indent="0">
              <a:lnSpc>
                <a:spcPct val="100000"/>
              </a:lnSpc>
              <a:buNone/>
            </a:pPr>
            <a:r>
              <a:rPr lang="en-US" sz="3600" dirty="0">
                <a:latin typeface="Calibri Light" panose="020F0302020204030204" pitchFamily="34" charset="0"/>
                <a:cs typeface="Calibri Light" panose="020F0302020204030204" pitchFamily="34" charset="0"/>
              </a:rPr>
              <a:t>“His mind was active and penetrating, with a thoughtfulness and wisdom beyond His years. Yet His character was beautiful in its symmetry. The powers of mind and body developed gradually, in keeping with the laws of childhood.”</a:t>
            </a:r>
            <a:endParaRPr sz="3600"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CB4196F6-D3A9-C743-B5B9-2C1C6DB53E6A}"/>
              </a:ext>
            </a:extLst>
          </p:cNvPr>
          <p:cNvSpPr txBox="1"/>
          <p:nvPr/>
        </p:nvSpPr>
        <p:spPr>
          <a:xfrm>
            <a:off x="578363" y="4720654"/>
            <a:ext cx="1009462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lumMod val="50000"/>
                  </a:schemeClr>
                </a:solidFill>
                <a:effectLst/>
                <a:uFillTx/>
                <a:ea typeface="+mj-ea"/>
                <a:sym typeface="Calibri"/>
              </a:rPr>
              <a:t>Ellen G. White</a:t>
            </a:r>
          </a:p>
          <a:p>
            <a:pPr marL="0" marR="0" indent="0" algn="l" defTabSz="914400" rtl="0" fontAlgn="auto" latinLnBrk="0" hangingPunct="0">
              <a:lnSpc>
                <a:spcPct val="100000"/>
              </a:lnSpc>
              <a:spcBef>
                <a:spcPts val="0"/>
              </a:spcBef>
              <a:spcAft>
                <a:spcPts val="0"/>
              </a:spcAft>
              <a:buClrTx/>
              <a:buSzTx/>
              <a:buFontTx/>
              <a:buNone/>
              <a:tabLst/>
            </a:pPr>
            <a:r>
              <a:rPr lang="en-US" sz="2400" i="1" dirty="0">
                <a:solidFill>
                  <a:schemeClr val="bg1">
                    <a:lumMod val="50000"/>
                  </a:schemeClr>
                </a:solidFill>
              </a:rPr>
              <a:t>The Desire of Ages,</a:t>
            </a:r>
            <a:r>
              <a:rPr lang="en-US" sz="2400" dirty="0">
                <a:solidFill>
                  <a:schemeClr val="bg1">
                    <a:lumMod val="50000"/>
                  </a:schemeClr>
                </a:solidFill>
              </a:rPr>
              <a:t> p. 68</a:t>
            </a:r>
            <a:endParaRPr kumimoji="0" lang="en-US" sz="2400" b="0" i="0" u="none" strike="noStrike" cap="none" spc="0" normalizeH="0" baseline="0" dirty="0">
              <a:ln>
                <a:noFill/>
              </a:ln>
              <a:solidFill>
                <a:schemeClr val="bg1">
                  <a:lumMod val="50000"/>
                </a:schemeClr>
              </a:solidFill>
              <a:effectLst/>
              <a:uFillTx/>
              <a:ea typeface="+mj-ea"/>
              <a:sym typeface="Calibri"/>
            </a:endParaRPr>
          </a:p>
        </p:txBody>
      </p:sp>
    </p:spTree>
    <p:extLst>
      <p:ext uri="{BB962C8B-B14F-4D97-AF65-F5344CB8AC3E}">
        <p14:creationId xmlns:p14="http://schemas.microsoft.com/office/powerpoint/2010/main" val="4467043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7" name="Protection…"/>
          <p:cNvSpPr txBox="1">
            <a:spLocks noGrp="1"/>
          </p:cNvSpPr>
          <p:nvPr>
            <p:ph type="body" sz="half" idx="1"/>
          </p:nvPr>
        </p:nvSpPr>
        <p:spPr>
          <a:prstGeom prst="rect">
            <a:avLst/>
          </a:prstGeom>
        </p:spPr>
        <p:txBody>
          <a:bodyPr/>
          <a:lstStyle/>
          <a:p>
            <a:endParaRPr dirty="0"/>
          </a:p>
          <a:p>
            <a:r>
              <a:rPr dirty="0"/>
              <a:t>Protection </a:t>
            </a:r>
          </a:p>
          <a:p>
            <a:r>
              <a:rPr dirty="0"/>
              <a:t>Safety</a:t>
            </a:r>
          </a:p>
          <a:p>
            <a:pPr marL="685800" lvl="1" indent="-228600"/>
            <a:r>
              <a:rPr dirty="0"/>
              <a:t>Physical</a:t>
            </a:r>
          </a:p>
          <a:p>
            <a:pPr marL="685800" lvl="1" indent="-228600"/>
            <a:r>
              <a:rPr dirty="0"/>
              <a:t>Emotional</a:t>
            </a:r>
          </a:p>
          <a:p>
            <a:pPr marL="685800" lvl="1" indent="-228600"/>
            <a:r>
              <a:rPr dirty="0"/>
              <a:t>Spiritual</a:t>
            </a:r>
          </a:p>
          <a:p>
            <a:pPr marL="685800" lvl="1" indent="-228600"/>
            <a:r>
              <a:rPr dirty="0"/>
              <a:t>Sexual</a:t>
            </a:r>
          </a:p>
          <a:p>
            <a:pPr marL="685800" lvl="1" indent="-228600"/>
            <a:r>
              <a:rPr dirty="0"/>
              <a:t>Psychological</a:t>
            </a:r>
          </a:p>
        </p:txBody>
      </p:sp>
      <p:sp>
        <p:nvSpPr>
          <p:cNvPr id="148" name="Text Placeholder 3"/>
          <p:cNvSpPr>
            <a:spLocks noGrp="1"/>
          </p:cNvSpPr>
          <p:nvPr>
            <p:ph type="body" idx="21"/>
          </p:nvPr>
        </p:nvSpPr>
        <p:spPr>
          <a:xfrm>
            <a:off x="992187" y="1518443"/>
            <a:ext cx="3932238" cy="3811588"/>
          </a:xfrm>
          <a:prstGeom prst="rect">
            <a:avLst/>
          </a:prstGeom>
        </p:spPr>
        <p:txBody>
          <a:bodyPr>
            <a:normAutofit/>
          </a:bodyPr>
          <a:lstStyle/>
          <a:p>
            <a:pPr marL="0" indent="0">
              <a:buSzTx/>
              <a:buFontTx/>
              <a:buNone/>
              <a:defRPr sz="1600"/>
            </a:pPr>
            <a:r>
              <a:rPr lang="en-US" sz="4400" dirty="0">
                <a:solidFill>
                  <a:srgbClr val="002060"/>
                </a:solidFill>
                <a:latin typeface="Calibri Light" panose="020F0302020204030204" pitchFamily="34" charset="0"/>
                <a:cs typeface="Calibri Light" panose="020F0302020204030204" pitchFamily="34" charset="0"/>
              </a:rPr>
              <a:t>In order to grow as Jesus did, our children need &gt;&gt;&gt;</a:t>
            </a:r>
            <a:endParaRPr sz="4400" dirty="0">
              <a:solidFill>
                <a:srgbClr val="002060"/>
              </a:solidFill>
              <a:latin typeface="Calibri Light" panose="020F0302020204030204" pitchFamily="34" charset="0"/>
              <a:cs typeface="Calibri Light" panose="020F030202020403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0" name="Solutions for preventing adverse childhood experiences must begin in the home."/>
          <p:cNvSpPr txBox="1">
            <a:spLocks noGrp="1"/>
          </p:cNvSpPr>
          <p:nvPr>
            <p:ph type="title"/>
          </p:nvPr>
        </p:nvSpPr>
        <p:spPr>
          <a:xfrm>
            <a:off x="831850" y="1709738"/>
            <a:ext cx="7781798" cy="3520630"/>
          </a:xfrm>
          <a:prstGeom prst="rect">
            <a:avLst/>
          </a:prstGeom>
        </p:spPr>
        <p:txBody>
          <a:bodyPr>
            <a:normAutofit/>
          </a:bodyPr>
          <a:lstStyle/>
          <a:p>
            <a:r>
              <a:rPr lang="en-US" sz="5400" dirty="0">
                <a:solidFill>
                  <a:srgbClr val="002060"/>
                </a:solidFill>
              </a:rPr>
              <a:t>“</a:t>
            </a:r>
            <a:r>
              <a:rPr sz="5400" dirty="0">
                <a:solidFill>
                  <a:srgbClr val="002060"/>
                </a:solidFill>
              </a:rPr>
              <a:t>Solutions for preventing adverse childhood experiences must begin in the home.</a:t>
            </a:r>
            <a:r>
              <a:rPr lang="en-US" sz="5400" dirty="0">
                <a:solidFill>
                  <a:srgbClr val="002060"/>
                </a:solidFill>
              </a:rPr>
              <a:t>”</a:t>
            </a:r>
            <a:endParaRPr sz="5400" dirty="0">
              <a:solidFill>
                <a:srgbClr val="002060"/>
              </a:solidFill>
            </a:endParaRPr>
          </a:p>
        </p:txBody>
      </p:sp>
      <p:sp>
        <p:nvSpPr>
          <p:cNvPr id="151" name="Sarah McDugal"/>
          <p:cNvSpPr txBox="1">
            <a:spLocks noGrp="1"/>
          </p:cNvSpPr>
          <p:nvPr>
            <p:ph type="body" sz="quarter" idx="1"/>
          </p:nvPr>
        </p:nvSpPr>
        <p:spPr>
          <a:xfrm>
            <a:off x="831850" y="5285232"/>
            <a:ext cx="4599686" cy="437748"/>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3" name="Home is not safe when children are:"/>
          <p:cNvSpPr txBox="1">
            <a:spLocks noGrp="1"/>
          </p:cNvSpPr>
          <p:nvPr>
            <p:ph type="title"/>
          </p:nvPr>
        </p:nvSpPr>
        <p:spPr>
          <a:xfrm>
            <a:off x="307848" y="1027874"/>
            <a:ext cx="10515600" cy="1325563"/>
          </a:xfrm>
          <a:prstGeom prst="rect">
            <a:avLst/>
          </a:prstGeom>
        </p:spPr>
        <p:txBody>
          <a:bodyPr/>
          <a:lstStyle/>
          <a:p>
            <a:r>
              <a:rPr b="1" dirty="0"/>
              <a:t>Home is not safe when children are:</a:t>
            </a:r>
          </a:p>
        </p:txBody>
      </p:sp>
      <p:sp>
        <p:nvSpPr>
          <p:cNvPr id="154" name="Watching their father abuse their mother.…"/>
          <p:cNvSpPr txBox="1">
            <a:spLocks noGrp="1"/>
          </p:cNvSpPr>
          <p:nvPr>
            <p:ph type="body" idx="1"/>
          </p:nvPr>
        </p:nvSpPr>
        <p:spPr>
          <a:xfrm>
            <a:off x="307848" y="2488374"/>
            <a:ext cx="9831234" cy="4351338"/>
          </a:xfrm>
          <a:prstGeom prst="rect">
            <a:avLst/>
          </a:prstGeom>
        </p:spPr>
        <p:txBody>
          <a:bodyPr/>
          <a:lstStyle/>
          <a:p>
            <a:r>
              <a:rPr b="1" dirty="0"/>
              <a:t>Watching</a:t>
            </a:r>
            <a:r>
              <a:rPr dirty="0"/>
              <a:t> their father abuse their mother.</a:t>
            </a:r>
          </a:p>
          <a:p>
            <a:r>
              <a:rPr b="1" dirty="0"/>
              <a:t>Being </a:t>
            </a:r>
            <a:r>
              <a:rPr dirty="0"/>
              <a:t>molested or abused by family or friends.</a:t>
            </a:r>
          </a:p>
          <a:p>
            <a:r>
              <a:rPr b="1" dirty="0"/>
              <a:t>Living in fear </a:t>
            </a:r>
            <a:r>
              <a:rPr dirty="0"/>
              <a:t>of harsh words and criticism.</a:t>
            </a:r>
          </a:p>
          <a:p>
            <a:r>
              <a:rPr b="1" dirty="0"/>
              <a:t>Shamed </a:t>
            </a:r>
            <a:r>
              <a:rPr dirty="0"/>
              <a:t>and controlled after making mistakes.</a:t>
            </a:r>
          </a:p>
          <a:p>
            <a:r>
              <a:rPr b="1" dirty="0"/>
              <a:t>Not free </a:t>
            </a:r>
            <a:r>
              <a:rPr dirty="0"/>
              <a:t>to express emotions and concerns.</a:t>
            </a:r>
          </a:p>
          <a:p>
            <a:r>
              <a:rPr b="1" dirty="0"/>
              <a:t>Silenced </a:t>
            </a:r>
            <a:r>
              <a:rPr dirty="0"/>
              <a:t>from asking spiritual questions.</a:t>
            </a:r>
          </a:p>
          <a:p>
            <a:r>
              <a:rPr b="1" dirty="0"/>
              <a:t>Observing males use power to exploit </a:t>
            </a:r>
            <a:r>
              <a:rPr dirty="0"/>
              <a:t>or demean females instead of leading like Jesus, by serving and protecting.</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6" name="“The atmosphere surrounding the souls of fathers and mothers fills the whole house, and is felt in every department of the home.”"/>
          <p:cNvSpPr txBox="1">
            <a:spLocks noGrp="1"/>
          </p:cNvSpPr>
          <p:nvPr>
            <p:ph type="title"/>
          </p:nvPr>
        </p:nvSpPr>
        <p:spPr>
          <a:xfrm>
            <a:off x="831850" y="2085055"/>
            <a:ext cx="8970518" cy="2852737"/>
          </a:xfrm>
          <a:prstGeom prst="rect">
            <a:avLst/>
          </a:prstGeom>
        </p:spPr>
        <p:txBody>
          <a:bodyPr>
            <a:normAutofit/>
          </a:bodyPr>
          <a:lstStyle>
            <a:lvl1pPr defTabSz="758951">
              <a:defRPr sz="4980"/>
            </a:lvl1pPr>
          </a:lstStyle>
          <a:p>
            <a:r>
              <a:rPr sz="4800" dirty="0">
                <a:solidFill>
                  <a:srgbClr val="002060"/>
                </a:solidFill>
              </a:rPr>
              <a:t>“The atmosphere surrounding the souls of fathers and mothers fills the whole house, and is felt in every department of the home.”</a:t>
            </a:r>
          </a:p>
        </p:txBody>
      </p:sp>
      <p:sp>
        <p:nvSpPr>
          <p:cNvPr id="157" name="Ellen G. White Adventist Home, p16"/>
          <p:cNvSpPr txBox="1">
            <a:spLocks noGrp="1"/>
          </p:cNvSpPr>
          <p:nvPr>
            <p:ph type="body" sz="quarter" idx="1"/>
          </p:nvPr>
        </p:nvSpPr>
        <p:spPr>
          <a:xfrm>
            <a:off x="831850" y="4964779"/>
            <a:ext cx="8403590" cy="823786"/>
          </a:xfrm>
          <a:prstGeom prst="rect">
            <a:avLst/>
          </a:prstGeom>
        </p:spPr>
        <p:txBody>
          <a:bodyPr/>
          <a:lstStyle/>
          <a:p>
            <a:r>
              <a:rPr dirty="0"/>
              <a:t>Ellen G. White</a:t>
            </a:r>
            <a:br>
              <a:rPr dirty="0"/>
            </a:br>
            <a:r>
              <a:rPr i="1" dirty="0"/>
              <a:t>Adventist Home</a:t>
            </a:r>
            <a:r>
              <a:rPr dirty="0"/>
              <a:t>, </a:t>
            </a:r>
            <a:r>
              <a:rPr lang="en-US" dirty="0"/>
              <a:t>p. </a:t>
            </a:r>
            <a:r>
              <a:rPr dirty="0"/>
              <a:t>16</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5" name="Scripture"/>
          <p:cNvSpPr txBox="1">
            <a:spLocks noGrp="1"/>
          </p:cNvSpPr>
          <p:nvPr>
            <p:ph type="ctrTitle"/>
          </p:nvPr>
        </p:nvSpPr>
        <p:spPr>
          <a:xfrm>
            <a:off x="1061813" y="1122362"/>
            <a:ext cx="8312727" cy="2387601"/>
          </a:xfrm>
          <a:prstGeom prst="rect">
            <a:avLst/>
          </a:prstGeom>
        </p:spPr>
        <p:txBody>
          <a:bodyPr/>
          <a:lstStyle/>
          <a:p>
            <a:r>
              <a:rPr b="1" dirty="0"/>
              <a:t>Scripture</a:t>
            </a:r>
          </a:p>
        </p:txBody>
      </p:sp>
      <p:sp>
        <p:nvSpPr>
          <p:cNvPr id="106" name="“The Holy Spirit produces this kind of fruit in our lives:…"/>
          <p:cNvSpPr txBox="1">
            <a:spLocks noGrp="1"/>
          </p:cNvSpPr>
          <p:nvPr>
            <p:ph type="subTitle" sz="quarter" idx="1"/>
          </p:nvPr>
        </p:nvSpPr>
        <p:spPr>
          <a:xfrm>
            <a:off x="1061813" y="3602037"/>
            <a:ext cx="8312727" cy="2274328"/>
          </a:xfrm>
          <a:prstGeom prst="rect">
            <a:avLst/>
          </a:prstGeom>
        </p:spPr>
        <p:txBody>
          <a:bodyPr>
            <a:noAutofit/>
          </a:bodyPr>
          <a:lstStyle/>
          <a:p>
            <a:pPr defTabSz="832104">
              <a:spcBef>
                <a:spcPts val="900"/>
              </a:spcBef>
              <a:defRPr sz="2184"/>
            </a:pPr>
            <a:r>
              <a:rPr sz="2800" dirty="0"/>
              <a:t>“The Holy Spirit produces this kind of fruit in our lives: </a:t>
            </a:r>
          </a:p>
          <a:p>
            <a:pPr defTabSz="832104">
              <a:spcBef>
                <a:spcPts val="900"/>
              </a:spcBef>
              <a:defRPr sz="2184"/>
            </a:pPr>
            <a:r>
              <a:rPr sz="2800" dirty="0"/>
              <a:t>love, joy, peace, patience, kindness, goodness, </a:t>
            </a:r>
          </a:p>
          <a:p>
            <a:pPr defTabSz="832104">
              <a:spcBef>
                <a:spcPts val="900"/>
              </a:spcBef>
              <a:defRPr sz="2184"/>
            </a:pPr>
            <a:r>
              <a:rPr sz="2800" dirty="0"/>
              <a:t>faithfulness, gentleness, and self-control.”</a:t>
            </a:r>
          </a:p>
          <a:p>
            <a:pPr defTabSz="832104">
              <a:spcBef>
                <a:spcPts val="900"/>
              </a:spcBef>
              <a:defRPr sz="2184"/>
            </a:pPr>
            <a:r>
              <a:rPr sz="2800" dirty="0"/>
              <a:t>Galatians 5:22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9" name="“In order to address the epidemic of aggression among our youth, we must assess the cultural norms that exist inside our homes.”"/>
          <p:cNvSpPr txBox="1">
            <a:spLocks noGrp="1"/>
          </p:cNvSpPr>
          <p:nvPr>
            <p:ph type="title"/>
          </p:nvPr>
        </p:nvSpPr>
        <p:spPr>
          <a:xfrm>
            <a:off x="831850" y="2333184"/>
            <a:ext cx="8933942" cy="2593397"/>
          </a:xfrm>
          <a:prstGeom prst="rect">
            <a:avLst/>
          </a:prstGeom>
        </p:spPr>
        <p:txBody>
          <a:bodyPr>
            <a:normAutofit fontScale="90000"/>
          </a:bodyPr>
          <a:lstStyle>
            <a:lvl1pPr defTabSz="758951">
              <a:defRPr sz="4980"/>
            </a:lvl1pPr>
          </a:lstStyle>
          <a:p>
            <a:r>
              <a:rPr dirty="0"/>
              <a:t>“</a:t>
            </a:r>
            <a:r>
              <a:rPr dirty="0">
                <a:solidFill>
                  <a:srgbClr val="002060"/>
                </a:solidFill>
              </a:rPr>
              <a:t>In order to address the epidemic of aggression among our youth, we must assess the cultural norms that exist inside our homes.”</a:t>
            </a:r>
          </a:p>
        </p:txBody>
      </p:sp>
      <p:sp>
        <p:nvSpPr>
          <p:cNvPr id="160" name="Sarah McDugal"/>
          <p:cNvSpPr txBox="1">
            <a:spLocks noGrp="1"/>
          </p:cNvSpPr>
          <p:nvPr>
            <p:ph type="body" sz="quarter" idx="1"/>
          </p:nvPr>
        </p:nvSpPr>
        <p:spPr>
          <a:xfrm>
            <a:off x="831850" y="5044623"/>
            <a:ext cx="10515600" cy="525806"/>
          </a:xfrm>
          <a:prstGeom prst="rect">
            <a:avLst/>
          </a:prstGeom>
        </p:spPr>
        <p:txBody>
          <a:bodyPr/>
          <a:lstStyle/>
          <a:p>
            <a:r>
              <a:t>Sarah McDugal</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2" name="When our homes are structured on the concepts of power and control:"/>
          <p:cNvSpPr txBox="1">
            <a:spLocks noGrp="1"/>
          </p:cNvSpPr>
          <p:nvPr>
            <p:ph type="title"/>
          </p:nvPr>
        </p:nvSpPr>
        <p:spPr>
          <a:xfrm>
            <a:off x="435863" y="1362466"/>
            <a:ext cx="10515601" cy="1325564"/>
          </a:xfrm>
          <a:prstGeom prst="rect">
            <a:avLst/>
          </a:prstGeom>
        </p:spPr>
        <p:txBody>
          <a:bodyPr/>
          <a:lstStyle/>
          <a:p>
            <a:r>
              <a:rPr dirty="0"/>
              <a:t>When our homes are structured on the concepts of </a:t>
            </a:r>
            <a:r>
              <a:rPr b="1" cap="small" dirty="0">
                <a:solidFill>
                  <a:srgbClr val="C00000"/>
                </a:solidFill>
              </a:rPr>
              <a:t>power</a:t>
            </a:r>
            <a:r>
              <a:rPr dirty="0"/>
              <a:t> and </a:t>
            </a:r>
            <a:r>
              <a:rPr b="1" cap="small" dirty="0">
                <a:solidFill>
                  <a:srgbClr val="C00000"/>
                </a:solidFill>
              </a:rPr>
              <a:t>contro</a:t>
            </a:r>
            <a:r>
              <a:rPr lang="en-US" b="1" cap="small" dirty="0">
                <a:solidFill>
                  <a:srgbClr val="C00000"/>
                </a:solidFill>
              </a:rPr>
              <a:t>l</a:t>
            </a:r>
            <a:r>
              <a:rPr lang="en-US" cap="small" dirty="0"/>
              <a:t> </a:t>
            </a:r>
            <a:r>
              <a:rPr lang="en-US" dirty="0"/>
              <a:t>…</a:t>
            </a:r>
            <a:endParaRPr dirty="0"/>
          </a:p>
        </p:txBody>
      </p:sp>
      <p:sp>
        <p:nvSpPr>
          <p:cNvPr id="163" name="We unwittingly perpetuate these cycles back into the community at large…"/>
          <p:cNvSpPr txBox="1">
            <a:spLocks noGrp="1"/>
          </p:cNvSpPr>
          <p:nvPr>
            <p:ph type="body" idx="1"/>
          </p:nvPr>
        </p:nvSpPr>
        <p:spPr>
          <a:xfrm>
            <a:off x="435863" y="2802350"/>
            <a:ext cx="10515600" cy="3113541"/>
          </a:xfrm>
          <a:prstGeom prst="rect">
            <a:avLst/>
          </a:prstGeom>
        </p:spPr>
        <p:txBody>
          <a:bodyPr/>
          <a:lstStyle/>
          <a:p>
            <a:pPr marL="0" indent="0">
              <a:buNone/>
            </a:pPr>
            <a:r>
              <a:rPr lang="en-US" sz="3200" dirty="0"/>
              <a:t>w</a:t>
            </a:r>
            <a:r>
              <a:rPr sz="3200" dirty="0"/>
              <a:t>e unwittingly perpetuate these cycles back into the community at large</a:t>
            </a:r>
            <a:r>
              <a:rPr lang="en-US" sz="3200" dirty="0"/>
              <a:t>:</a:t>
            </a:r>
            <a:endParaRPr sz="3200" dirty="0"/>
          </a:p>
          <a:p>
            <a:pPr marL="685800" lvl="1" indent="-228600"/>
            <a:r>
              <a:rPr dirty="0"/>
              <a:t>Aggression</a:t>
            </a:r>
          </a:p>
          <a:p>
            <a:pPr marL="685800" lvl="1" indent="-228600"/>
            <a:r>
              <a:rPr dirty="0"/>
              <a:t>Anger</a:t>
            </a:r>
          </a:p>
          <a:p>
            <a:pPr marL="685800" lvl="1" indent="-228600"/>
            <a:r>
              <a:rPr dirty="0"/>
              <a:t>Hopelessness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5" name="“God’s light came into the world, but people loved the darkness more than the light, for their actions were evil. All who do evil hate the light and refuse to go near it for fear their sins will be exposed."/>
          <p:cNvSpPr txBox="1">
            <a:spLocks noGrp="1"/>
          </p:cNvSpPr>
          <p:nvPr>
            <p:ph type="title"/>
          </p:nvPr>
        </p:nvSpPr>
        <p:spPr>
          <a:xfrm>
            <a:off x="502666" y="1469845"/>
            <a:ext cx="9378442" cy="3918309"/>
          </a:xfrm>
          <a:prstGeom prst="rect">
            <a:avLst/>
          </a:prstGeom>
        </p:spPr>
        <p:txBody>
          <a:bodyPr>
            <a:noAutofit/>
          </a:bodyPr>
          <a:lstStyle>
            <a:lvl1pPr defTabSz="612648">
              <a:defRPr sz="4020"/>
            </a:lvl1pPr>
          </a:lstStyle>
          <a:p>
            <a:r>
              <a:rPr sz="4400" dirty="0">
                <a:solidFill>
                  <a:srgbClr val="002060"/>
                </a:solidFill>
              </a:rPr>
              <a:t>“God’s light came into the world, but people loved the darkness more than the light, for their actions were evil. All who do evil hate the light and refuse to go near it for fear their sins will be exposed</a:t>
            </a:r>
            <a:r>
              <a:rPr sz="4400" dirty="0"/>
              <a:t>.</a:t>
            </a:r>
          </a:p>
        </p:txBody>
      </p:sp>
      <p:sp>
        <p:nvSpPr>
          <p:cNvPr id="166" name="John 3:19-21"/>
          <p:cNvSpPr txBox="1">
            <a:spLocks noGrp="1"/>
          </p:cNvSpPr>
          <p:nvPr>
            <p:ph type="body" sz="quarter" idx="1"/>
          </p:nvPr>
        </p:nvSpPr>
        <p:spPr>
          <a:xfrm>
            <a:off x="489966" y="5479594"/>
            <a:ext cx="10515600" cy="592138"/>
          </a:xfrm>
          <a:prstGeom prst="rect">
            <a:avLst/>
          </a:prstGeom>
        </p:spPr>
        <p:txBody>
          <a:bodyPr/>
          <a:lstStyle/>
          <a:p>
            <a:r>
              <a:rPr dirty="0"/>
              <a:t>John 3:19-21</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8" name="“But those who do what is right come to the light so others can see that they are doing what God wants.”"/>
          <p:cNvSpPr txBox="1">
            <a:spLocks noGrp="1"/>
          </p:cNvSpPr>
          <p:nvPr>
            <p:ph type="title"/>
          </p:nvPr>
        </p:nvSpPr>
        <p:spPr>
          <a:xfrm>
            <a:off x="831850" y="2002631"/>
            <a:ext cx="8037830" cy="2852737"/>
          </a:xfrm>
          <a:prstGeom prst="rect">
            <a:avLst/>
          </a:prstGeom>
        </p:spPr>
        <p:txBody>
          <a:bodyPr>
            <a:normAutofit fontScale="90000"/>
          </a:bodyPr>
          <a:lstStyle>
            <a:lvl1pPr defTabSz="822959">
              <a:defRPr sz="5400"/>
            </a:lvl1pPr>
          </a:lstStyle>
          <a:p>
            <a:r>
              <a:rPr dirty="0">
                <a:solidFill>
                  <a:srgbClr val="002060"/>
                </a:solidFill>
              </a:rPr>
              <a:t>“But those who do what is right come to the light so others can see that they are doing what God wants.”</a:t>
            </a:r>
          </a:p>
        </p:txBody>
      </p:sp>
      <p:sp>
        <p:nvSpPr>
          <p:cNvPr id="169" name="John 3:19-21"/>
          <p:cNvSpPr txBox="1">
            <a:spLocks noGrp="1"/>
          </p:cNvSpPr>
          <p:nvPr>
            <p:ph type="body" sz="quarter" idx="1"/>
          </p:nvPr>
        </p:nvSpPr>
        <p:spPr>
          <a:xfrm>
            <a:off x="831850" y="4973795"/>
            <a:ext cx="6647942" cy="549181"/>
          </a:xfrm>
          <a:prstGeom prst="rect">
            <a:avLst/>
          </a:prstGeom>
        </p:spPr>
        <p:txBody>
          <a:bodyPr/>
          <a:lstStyle/>
          <a:p>
            <a:r>
              <a:rPr dirty="0"/>
              <a:t>John 3:19-21</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1" name="“Church communities can unknowingly promote ways of thinking that increase abusive patterns of behavior, because we idolize those who wield power.”"/>
          <p:cNvSpPr txBox="1">
            <a:spLocks noGrp="1"/>
          </p:cNvSpPr>
          <p:nvPr>
            <p:ph type="title"/>
          </p:nvPr>
        </p:nvSpPr>
        <p:spPr>
          <a:xfrm>
            <a:off x="831850" y="1709738"/>
            <a:ext cx="9409430" cy="3502342"/>
          </a:xfrm>
          <a:prstGeom prst="rect">
            <a:avLst/>
          </a:prstGeom>
        </p:spPr>
        <p:txBody>
          <a:bodyPr>
            <a:normAutofit/>
          </a:bodyPr>
          <a:lstStyle>
            <a:lvl1pPr defTabSz="758951">
              <a:defRPr sz="4980"/>
            </a:lvl1pPr>
          </a:lstStyle>
          <a:p>
            <a:r>
              <a:rPr sz="4800" dirty="0">
                <a:solidFill>
                  <a:srgbClr val="002060"/>
                </a:solidFill>
              </a:rPr>
              <a:t>“Church communities can unknowingly promote ways of thinking that increase abusive patterns of behavior, because we idolize those who wield power.”</a:t>
            </a:r>
          </a:p>
        </p:txBody>
      </p:sp>
      <p:sp>
        <p:nvSpPr>
          <p:cNvPr id="172" name="Sarah McDugal"/>
          <p:cNvSpPr txBox="1">
            <a:spLocks noGrp="1"/>
          </p:cNvSpPr>
          <p:nvPr>
            <p:ph type="body" sz="quarter" idx="1"/>
          </p:nvPr>
        </p:nvSpPr>
        <p:spPr>
          <a:xfrm>
            <a:off x="831850" y="5376672"/>
            <a:ext cx="8293862" cy="712978"/>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4" name="“The Holy Spirit produces this kind of fruit in our lives: love, joy, peace, patience, kindness, goodness, faithfulness, gentleness, and self-control.”"/>
          <p:cNvSpPr txBox="1">
            <a:spLocks noGrp="1"/>
          </p:cNvSpPr>
          <p:nvPr>
            <p:ph type="title"/>
          </p:nvPr>
        </p:nvSpPr>
        <p:spPr>
          <a:xfrm>
            <a:off x="831850" y="2066031"/>
            <a:ext cx="8659622" cy="3393261"/>
          </a:xfrm>
          <a:prstGeom prst="rect">
            <a:avLst/>
          </a:prstGeom>
        </p:spPr>
        <p:txBody>
          <a:bodyPr>
            <a:normAutofit/>
          </a:bodyPr>
          <a:lstStyle>
            <a:lvl1pPr defTabSz="731520">
              <a:defRPr sz="4800"/>
            </a:lvl1pPr>
          </a:lstStyle>
          <a:p>
            <a:r>
              <a:rPr dirty="0">
                <a:solidFill>
                  <a:srgbClr val="002060"/>
                </a:solidFill>
              </a:rPr>
              <a:t>“The Holy Spirit produces this kind of fruit in our lives: love, joy, peace, patience, kindness, goodness, faithfulness, gentleness, and self-control.”</a:t>
            </a:r>
          </a:p>
        </p:txBody>
      </p:sp>
      <p:sp>
        <p:nvSpPr>
          <p:cNvPr id="175" name="Galatians 5:22"/>
          <p:cNvSpPr txBox="1">
            <a:spLocks noGrp="1"/>
          </p:cNvSpPr>
          <p:nvPr>
            <p:ph type="body" sz="quarter" idx="1"/>
          </p:nvPr>
        </p:nvSpPr>
        <p:spPr>
          <a:xfrm>
            <a:off x="831850" y="5495868"/>
            <a:ext cx="3593846" cy="695770"/>
          </a:xfrm>
          <a:prstGeom prst="rect">
            <a:avLst/>
          </a:prstGeom>
        </p:spPr>
        <p:txBody>
          <a:bodyPr/>
          <a:lstStyle/>
          <a:p>
            <a:r>
              <a:rPr dirty="0"/>
              <a:t>Galatians 5:22</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7" name="When we focus on:"/>
          <p:cNvSpPr txBox="1">
            <a:spLocks noGrp="1"/>
          </p:cNvSpPr>
          <p:nvPr>
            <p:ph type="title"/>
          </p:nvPr>
        </p:nvSpPr>
        <p:spPr>
          <a:xfrm>
            <a:off x="346364" y="1072629"/>
            <a:ext cx="10515600" cy="1325564"/>
          </a:xfrm>
          <a:prstGeom prst="rect">
            <a:avLst/>
          </a:prstGeom>
        </p:spPr>
        <p:txBody>
          <a:bodyPr/>
          <a:lstStyle/>
          <a:p>
            <a:r>
              <a:rPr b="1" dirty="0"/>
              <a:t>When we focus on:</a:t>
            </a:r>
          </a:p>
        </p:txBody>
      </p:sp>
      <p:sp>
        <p:nvSpPr>
          <p:cNvPr id="178" name="Exerting power over others,…"/>
          <p:cNvSpPr txBox="1">
            <a:spLocks noGrp="1"/>
          </p:cNvSpPr>
          <p:nvPr>
            <p:ph type="body" idx="1"/>
          </p:nvPr>
        </p:nvSpPr>
        <p:spPr>
          <a:xfrm>
            <a:off x="346364" y="2567931"/>
            <a:ext cx="10515600" cy="1561832"/>
          </a:xfrm>
          <a:prstGeom prst="rect">
            <a:avLst/>
          </a:prstGeom>
        </p:spPr>
        <p:txBody>
          <a:bodyPr/>
          <a:lstStyle/>
          <a:p>
            <a:r>
              <a:rPr dirty="0"/>
              <a:t>Exerting power over others,</a:t>
            </a:r>
          </a:p>
          <a:p>
            <a:r>
              <a:rPr dirty="0"/>
              <a:t>Controlling the choices of others,</a:t>
            </a:r>
          </a:p>
          <a:p>
            <a:r>
              <a:rPr dirty="0"/>
              <a:t>Forcing our will on others…</a:t>
            </a:r>
          </a:p>
        </p:txBody>
      </p:sp>
      <p:sp>
        <p:nvSpPr>
          <p:cNvPr id="2" name="TextBox 1">
            <a:extLst>
              <a:ext uri="{FF2B5EF4-FFF2-40B4-BE49-F238E27FC236}">
                <a16:creationId xmlns:a16="http://schemas.microsoft.com/office/drawing/2014/main" id="{F7B88AAE-C2A3-EE4C-A3DE-76BD415E98C1}"/>
              </a:ext>
            </a:extLst>
          </p:cNvPr>
          <p:cNvSpPr txBox="1"/>
          <p:nvPr/>
        </p:nvSpPr>
        <p:spPr>
          <a:xfrm>
            <a:off x="346364" y="4545399"/>
            <a:ext cx="10023764"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4400" dirty="0">
                <a:solidFill>
                  <a:srgbClr val="002060"/>
                </a:solidFill>
                <a:latin typeface="Calibri Light" panose="020F0302020204030204" pitchFamily="34" charset="0"/>
                <a:cs typeface="Calibri Light" panose="020F0302020204030204" pitchFamily="34" charset="0"/>
              </a:rPr>
              <a:t>we forget that Satan is the one who rules with power, not Jesus Christ.</a:t>
            </a:r>
            <a:endParaRPr kumimoji="0" lang="en-US" sz="4400" u="none" strike="noStrike" cap="none" spc="0" normalizeH="0" baseline="0" dirty="0">
              <a:ln>
                <a:noFill/>
              </a:ln>
              <a:solidFill>
                <a:srgbClr val="002060"/>
              </a:solidFill>
              <a:effectLst/>
              <a:uFillTx/>
              <a:latin typeface="Calibri Light" panose="020F0302020204030204" pitchFamily="34" charset="0"/>
              <a:cs typeface="Calibri Light" panose="020F0302020204030204" pitchFamily="34" charset="0"/>
              <a:sym typeface="Calibri"/>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0" name="Christ is one with the Father in Love."/>
          <p:cNvSpPr txBox="1">
            <a:spLocks noGrp="1"/>
          </p:cNvSpPr>
          <p:nvPr>
            <p:ph type="title"/>
          </p:nvPr>
        </p:nvSpPr>
        <p:spPr>
          <a:xfrm>
            <a:off x="289560" y="1105945"/>
            <a:ext cx="10515600" cy="848727"/>
          </a:xfrm>
          <a:prstGeom prst="rect">
            <a:avLst/>
          </a:prstGeom>
        </p:spPr>
        <p:txBody>
          <a:bodyPr/>
          <a:lstStyle/>
          <a:p>
            <a:r>
              <a:rPr b="1" dirty="0">
                <a:solidFill>
                  <a:srgbClr val="002060"/>
                </a:solidFill>
              </a:rPr>
              <a:t>Christ is one with the Father in Love. </a:t>
            </a:r>
          </a:p>
        </p:txBody>
      </p:sp>
      <p:sp>
        <p:nvSpPr>
          <p:cNvPr id="181" name="Every other tool of persuasion is from Satan:…"/>
          <p:cNvSpPr txBox="1">
            <a:spLocks noGrp="1"/>
          </p:cNvSpPr>
          <p:nvPr>
            <p:ph type="body" idx="1"/>
          </p:nvPr>
        </p:nvSpPr>
        <p:spPr>
          <a:xfrm>
            <a:off x="289560" y="1911097"/>
            <a:ext cx="10515600" cy="4646654"/>
          </a:xfrm>
          <a:prstGeom prst="rect">
            <a:avLst/>
          </a:prstGeom>
        </p:spPr>
        <p:txBody>
          <a:bodyPr/>
          <a:lstStyle/>
          <a:p>
            <a:pPr marL="180594" indent="-180594" defTabSz="722376">
              <a:spcBef>
                <a:spcPts val="700"/>
              </a:spcBef>
              <a:defRPr sz="2212"/>
            </a:pPr>
            <a:r>
              <a:rPr dirty="0"/>
              <a:t>Every other tool of persuasion is from Satan:</a:t>
            </a:r>
          </a:p>
          <a:p>
            <a:pPr marL="541781" lvl="1" indent="-180594" defTabSz="722376">
              <a:spcBef>
                <a:spcPts val="700"/>
              </a:spcBef>
              <a:defRPr sz="2212"/>
            </a:pPr>
            <a:r>
              <a:rPr dirty="0"/>
              <a:t>Forcefulness</a:t>
            </a:r>
          </a:p>
          <a:p>
            <a:pPr marL="541781" lvl="1" indent="-180594" defTabSz="722376">
              <a:spcBef>
                <a:spcPts val="700"/>
              </a:spcBef>
              <a:defRPr sz="2212"/>
            </a:pPr>
            <a:r>
              <a:rPr dirty="0"/>
              <a:t>Deception</a:t>
            </a:r>
          </a:p>
          <a:p>
            <a:pPr marL="541781" lvl="1" indent="-180594" defTabSz="722376">
              <a:spcBef>
                <a:spcPts val="700"/>
              </a:spcBef>
              <a:defRPr sz="2212"/>
            </a:pPr>
            <a:r>
              <a:rPr dirty="0"/>
              <a:t>Manipulation</a:t>
            </a:r>
          </a:p>
          <a:p>
            <a:pPr marL="541781" lvl="1" indent="-180594" defTabSz="722376">
              <a:spcBef>
                <a:spcPts val="700"/>
              </a:spcBef>
              <a:defRPr sz="2212"/>
            </a:pPr>
            <a:r>
              <a:rPr dirty="0"/>
              <a:t>Trickery</a:t>
            </a:r>
          </a:p>
          <a:p>
            <a:pPr marL="541781" lvl="1" indent="-180594" defTabSz="722376">
              <a:spcBef>
                <a:spcPts val="700"/>
              </a:spcBef>
              <a:defRPr sz="2212"/>
            </a:pPr>
            <a:r>
              <a:rPr dirty="0"/>
              <a:t>Bribery</a:t>
            </a:r>
          </a:p>
          <a:p>
            <a:pPr marL="541781" lvl="1" indent="-180594" defTabSz="722376">
              <a:spcBef>
                <a:spcPts val="700"/>
              </a:spcBef>
              <a:defRPr sz="2212"/>
            </a:pPr>
            <a:r>
              <a:rPr dirty="0"/>
              <a:t>Intimidation</a:t>
            </a:r>
          </a:p>
          <a:p>
            <a:pPr marL="541781" lvl="1" indent="-180594" defTabSz="722376">
              <a:spcBef>
                <a:spcPts val="700"/>
              </a:spcBef>
              <a:defRPr sz="2212"/>
            </a:pPr>
            <a:r>
              <a:rPr dirty="0"/>
              <a:t>Deflection </a:t>
            </a:r>
          </a:p>
          <a:p>
            <a:pPr marL="541781" lvl="1" indent="-180594" defTabSz="722376">
              <a:spcBef>
                <a:spcPts val="700"/>
              </a:spcBef>
              <a:defRPr sz="2212"/>
            </a:pPr>
            <a:r>
              <a:rPr dirty="0"/>
              <a:t>Isolation</a:t>
            </a:r>
          </a:p>
          <a:p>
            <a:pPr marL="541781" lvl="1" indent="-180594" defTabSz="722376">
              <a:spcBef>
                <a:spcPts val="700"/>
              </a:spcBef>
              <a:defRPr sz="2212"/>
            </a:pPr>
            <a:r>
              <a:rPr dirty="0"/>
              <a:t>Enticement</a:t>
            </a:r>
          </a:p>
          <a:p>
            <a:pPr marL="180594" indent="-180594" defTabSz="722376">
              <a:spcBef>
                <a:spcPts val="700"/>
              </a:spcBef>
              <a:defRPr sz="2212"/>
            </a:pPr>
            <a:r>
              <a:rPr b="1" dirty="0"/>
              <a:t>All</a:t>
            </a:r>
            <a:r>
              <a:rPr dirty="0"/>
              <a:t> are tools of the devil, not of God.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3" name="When we focus on power instead of servanthood, we perpetuate an atmosphere that makes abuse thrive."/>
          <p:cNvSpPr txBox="1">
            <a:spLocks noGrp="1"/>
          </p:cNvSpPr>
          <p:nvPr>
            <p:ph type="title"/>
          </p:nvPr>
        </p:nvSpPr>
        <p:spPr>
          <a:xfrm>
            <a:off x="783082" y="2294954"/>
            <a:ext cx="8367014" cy="2852737"/>
          </a:xfrm>
          <a:prstGeom prst="rect">
            <a:avLst/>
          </a:prstGeom>
        </p:spPr>
        <p:txBody>
          <a:bodyPr>
            <a:normAutofit fontScale="90000"/>
          </a:bodyPr>
          <a:lstStyle>
            <a:lvl1pPr defTabSz="822959">
              <a:defRPr sz="5400"/>
            </a:lvl1pPr>
          </a:lstStyle>
          <a:p>
            <a:r>
              <a:rPr dirty="0"/>
              <a:t>When we focus on power instead of servanthood, we perpetuate an atmosphere that makes abuse thrive.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831850" y="2268538"/>
            <a:ext cx="8257286" cy="2852737"/>
          </a:xfrm>
          <a:prstGeom prst="rect">
            <a:avLst/>
          </a:prstGeom>
        </p:spPr>
        <p:txBody>
          <a:bodyPr>
            <a:normAutofit fontScale="90000"/>
          </a:bodyPr>
          <a:lstStyle/>
          <a:p>
            <a:r>
              <a:rPr dirty="0"/>
              <a:t>We sinfully seek to hold the </a:t>
            </a:r>
            <a:r>
              <a:rPr b="1" cap="small" dirty="0">
                <a:solidFill>
                  <a:srgbClr val="C00000"/>
                </a:solidFill>
              </a:rPr>
              <a:t>power</a:t>
            </a:r>
            <a:r>
              <a:rPr dirty="0"/>
              <a:t> of God, without possessing the </a:t>
            </a:r>
            <a:r>
              <a:rPr b="1" cap="small" dirty="0">
                <a:solidFill>
                  <a:srgbClr val="C00000"/>
                </a:solidFill>
              </a:rPr>
              <a:t>character</a:t>
            </a:r>
            <a:r>
              <a:rPr dirty="0"/>
              <a:t> of God.</a:t>
            </a:r>
          </a:p>
        </p:txBody>
      </p:sp>
      <p:sp>
        <p:nvSpPr>
          <p:cNvPr id="187" name="Nicole Parker"/>
          <p:cNvSpPr txBox="1">
            <a:spLocks noGrp="1"/>
          </p:cNvSpPr>
          <p:nvPr>
            <p:ph type="body" sz="quarter" idx="1"/>
          </p:nvPr>
        </p:nvSpPr>
        <p:spPr>
          <a:xfrm>
            <a:off x="831850" y="5148262"/>
            <a:ext cx="4307078" cy="558800"/>
          </a:xfrm>
          <a:prstGeom prst="rect">
            <a:avLst/>
          </a:prstGeom>
        </p:spPr>
        <p:txBody>
          <a:bodyPr/>
          <a:lstStyle/>
          <a:p>
            <a:r>
              <a:rPr dirty="0"/>
              <a:t>Nicole Parker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8" name="The Little Person"/>
          <p:cNvSpPr txBox="1">
            <a:spLocks noGrp="1"/>
          </p:cNvSpPr>
          <p:nvPr>
            <p:ph type="title"/>
          </p:nvPr>
        </p:nvSpPr>
        <p:spPr>
          <a:prstGeom prst="rect">
            <a:avLst/>
          </a:prstGeom>
        </p:spPr>
        <p:txBody>
          <a:bodyPr/>
          <a:lstStyle/>
          <a:p>
            <a:r>
              <a:rPr b="1" dirty="0"/>
              <a:t>The Little Person</a:t>
            </a:r>
          </a:p>
        </p:txBody>
      </p:sp>
      <p:sp>
        <p:nvSpPr>
          <p:cNvPr id="109" name="An Allegory"/>
          <p:cNvSpPr txBox="1">
            <a:spLocks noGrp="1"/>
          </p:cNvSpPr>
          <p:nvPr>
            <p:ph type="body" sz="quarter" idx="1"/>
          </p:nvPr>
        </p:nvSpPr>
        <p:spPr>
          <a:prstGeom prst="rect">
            <a:avLst/>
          </a:prstGeom>
        </p:spPr>
        <p:txBody>
          <a:bodyPr/>
          <a:lstStyle/>
          <a:p>
            <a:r>
              <a:rPr dirty="0"/>
              <a:t>An Allegory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520954" y="1572491"/>
            <a:ext cx="9592310" cy="3713017"/>
          </a:xfrm>
          <a:prstGeom prst="rect">
            <a:avLst/>
          </a:prstGeom>
        </p:spPr>
        <p:txBody>
          <a:bodyPr>
            <a:normAutofit/>
          </a:bodyPr>
          <a:lstStyle/>
          <a:p>
            <a:r>
              <a:rPr lang="en-US" sz="4400" dirty="0">
                <a:solidFill>
                  <a:srgbClr val="002060"/>
                </a:solidFill>
              </a:rPr>
              <a:t>“Anyone who loves another brother or sister is living in the light and does not cause others to stumble</a:t>
            </a:r>
            <a:r>
              <a:rPr sz="4400" dirty="0">
                <a:solidFill>
                  <a:srgbClr val="002060"/>
                </a:solidFill>
              </a:rPr>
              <a:t>.</a:t>
            </a:r>
            <a:r>
              <a:rPr lang="en-US" sz="4400" dirty="0">
                <a:solidFill>
                  <a:srgbClr val="002060"/>
                </a:solidFill>
              </a:rPr>
              <a:t> But anyone who hates [abuses] another brother or sister is still living and walking in darkness.”</a:t>
            </a:r>
            <a:endParaRPr sz="4400" dirty="0">
              <a:solidFill>
                <a:srgbClr val="002060"/>
              </a:solidFill>
            </a:endParaRPr>
          </a:p>
        </p:txBody>
      </p:sp>
      <p:sp>
        <p:nvSpPr>
          <p:cNvPr id="187" name="Nicole Parker"/>
          <p:cNvSpPr txBox="1">
            <a:spLocks noGrp="1"/>
          </p:cNvSpPr>
          <p:nvPr>
            <p:ph type="body" sz="quarter" idx="1"/>
          </p:nvPr>
        </p:nvSpPr>
        <p:spPr>
          <a:xfrm>
            <a:off x="520954" y="5335937"/>
            <a:ext cx="4508246" cy="607663"/>
          </a:xfrm>
          <a:prstGeom prst="rect">
            <a:avLst/>
          </a:prstGeom>
        </p:spPr>
        <p:txBody>
          <a:bodyPr/>
          <a:lstStyle/>
          <a:p>
            <a:r>
              <a:rPr lang="en-US" dirty="0"/>
              <a:t>1 John 2:10, 11</a:t>
            </a:r>
            <a:endParaRPr dirty="0"/>
          </a:p>
        </p:txBody>
      </p:sp>
    </p:spTree>
    <p:extLst>
      <p:ext uri="{BB962C8B-B14F-4D97-AF65-F5344CB8AC3E}">
        <p14:creationId xmlns:p14="http://schemas.microsoft.com/office/powerpoint/2010/main" val="9036748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9" name="When we exhibit the fortitude required to talk openly and honestly about how to create homes filled with kindness and compassion…"/>
          <p:cNvSpPr txBox="1">
            <a:spLocks noGrp="1"/>
          </p:cNvSpPr>
          <p:nvPr>
            <p:ph type="title"/>
          </p:nvPr>
        </p:nvSpPr>
        <p:spPr>
          <a:xfrm>
            <a:off x="831850" y="2093786"/>
            <a:ext cx="8495030" cy="3596553"/>
          </a:xfrm>
          <a:prstGeom prst="rect">
            <a:avLst/>
          </a:prstGeom>
        </p:spPr>
        <p:txBody>
          <a:bodyPr>
            <a:normAutofit fontScale="90000"/>
          </a:bodyPr>
          <a:lstStyle>
            <a:lvl1pPr defTabSz="758951">
              <a:defRPr sz="4980"/>
            </a:lvl1pPr>
          </a:lstStyle>
          <a:p>
            <a:r>
              <a:rPr sz="5400" dirty="0">
                <a:solidFill>
                  <a:srgbClr val="002060"/>
                </a:solidFill>
              </a:rPr>
              <a:t>When we exhibit the fortitude required to talk openly and honestly about how to create homes filled with kindness and compassion…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2" name="… when we refuse to protect and enable the familiar habits that endorse a spirit of violence and aggression toward the next generation…"/>
          <p:cNvSpPr txBox="1">
            <a:spLocks noGrp="1"/>
          </p:cNvSpPr>
          <p:nvPr>
            <p:ph type="title"/>
          </p:nvPr>
        </p:nvSpPr>
        <p:spPr>
          <a:xfrm>
            <a:off x="831850" y="1709738"/>
            <a:ext cx="9007094" cy="4067607"/>
          </a:xfrm>
          <a:prstGeom prst="rect">
            <a:avLst/>
          </a:prstGeom>
        </p:spPr>
        <p:txBody>
          <a:bodyPr>
            <a:noAutofit/>
          </a:bodyPr>
          <a:lstStyle>
            <a:lvl1pPr defTabSz="758951">
              <a:defRPr sz="4980"/>
            </a:lvl1pPr>
          </a:lstStyle>
          <a:p>
            <a:r>
              <a:rPr sz="5400" dirty="0"/>
              <a:t>… </a:t>
            </a:r>
            <a:r>
              <a:rPr sz="5400" dirty="0">
                <a:solidFill>
                  <a:srgbClr val="002060"/>
                </a:solidFill>
              </a:rPr>
              <a:t>when we refuse to protect and enable the familiar habits that endorse a spirit of violence and aggression toward the next generation…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5" name="… the church can begin to experience revival and healing."/>
          <p:cNvSpPr txBox="1">
            <a:spLocks noGrp="1"/>
          </p:cNvSpPr>
          <p:nvPr>
            <p:ph type="title"/>
          </p:nvPr>
        </p:nvSpPr>
        <p:spPr>
          <a:xfrm>
            <a:off x="743712" y="2439595"/>
            <a:ext cx="9040368" cy="2852737"/>
          </a:xfrm>
          <a:prstGeom prst="rect">
            <a:avLst/>
          </a:prstGeom>
        </p:spPr>
        <p:txBody>
          <a:bodyPr/>
          <a:lstStyle/>
          <a:p>
            <a:r>
              <a:rPr dirty="0"/>
              <a:t>… </a:t>
            </a:r>
            <a:r>
              <a:rPr dirty="0">
                <a:solidFill>
                  <a:srgbClr val="002060"/>
                </a:solidFill>
              </a:rPr>
              <a:t>the church can begin to experience revival and healing.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8" name="Until we do this, we are robbers and thieves, stealing the treasure of safety and trust from our children’s hearts."/>
          <p:cNvSpPr txBox="1">
            <a:spLocks noGrp="1"/>
          </p:cNvSpPr>
          <p:nvPr>
            <p:ph type="title"/>
          </p:nvPr>
        </p:nvSpPr>
        <p:spPr>
          <a:xfrm>
            <a:off x="838200" y="2268908"/>
            <a:ext cx="8122920" cy="3361026"/>
          </a:xfrm>
          <a:prstGeom prst="rect">
            <a:avLst/>
          </a:prstGeom>
        </p:spPr>
        <p:txBody>
          <a:bodyPr>
            <a:normAutofit/>
          </a:bodyPr>
          <a:lstStyle>
            <a:lvl1pPr defTabSz="804672">
              <a:defRPr sz="5280"/>
            </a:lvl1pPr>
          </a:lstStyle>
          <a:p>
            <a:r>
              <a:rPr sz="5400" dirty="0">
                <a:solidFill>
                  <a:srgbClr val="002060"/>
                </a:solidFill>
              </a:rPr>
              <a:t>Until we do this, we are stealing the treasure of safety and trust from our children’s hearts.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1" name="When we misrepresent the character of God’s love, we transgress the third commandment."/>
          <p:cNvSpPr txBox="1">
            <a:spLocks noGrp="1"/>
          </p:cNvSpPr>
          <p:nvPr>
            <p:ph type="title"/>
          </p:nvPr>
        </p:nvSpPr>
        <p:spPr>
          <a:xfrm>
            <a:off x="831850" y="2615942"/>
            <a:ext cx="9208262" cy="2357634"/>
          </a:xfrm>
          <a:prstGeom prst="rect">
            <a:avLst/>
          </a:prstGeom>
        </p:spPr>
        <p:txBody>
          <a:bodyPr>
            <a:normAutofit fontScale="90000"/>
          </a:bodyPr>
          <a:lstStyle>
            <a:lvl1pPr defTabSz="850391">
              <a:defRPr sz="5580"/>
            </a:lvl1pPr>
          </a:lstStyle>
          <a:p>
            <a:r>
              <a:rPr sz="5400" dirty="0">
                <a:solidFill>
                  <a:srgbClr val="002060"/>
                </a:solidFill>
              </a:rPr>
              <a:t>When we misrepresent the character of God’s love, we transgress the third commandment.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4" name="“You must not misuse the name of the Lord your God. The Lord will not let you go unpunished if you misuse his name.”"/>
          <p:cNvSpPr txBox="1">
            <a:spLocks noGrp="1"/>
          </p:cNvSpPr>
          <p:nvPr>
            <p:ph type="title"/>
          </p:nvPr>
        </p:nvSpPr>
        <p:spPr>
          <a:xfrm>
            <a:off x="594106" y="1660380"/>
            <a:ext cx="9317990" cy="3537239"/>
          </a:xfrm>
          <a:prstGeom prst="rect">
            <a:avLst/>
          </a:prstGeom>
        </p:spPr>
        <p:txBody>
          <a:bodyPr>
            <a:noAutofit/>
          </a:bodyPr>
          <a:lstStyle>
            <a:lvl1pPr defTabSz="777240">
              <a:defRPr sz="5100"/>
            </a:lvl1pPr>
          </a:lstStyle>
          <a:p>
            <a:r>
              <a:rPr sz="5400" dirty="0">
                <a:solidFill>
                  <a:srgbClr val="002060"/>
                </a:solidFill>
              </a:rPr>
              <a:t>“You must not misuse the name of the Lord your God. The Lord will not let you go unpunished if you misuse his name.”</a:t>
            </a:r>
          </a:p>
        </p:txBody>
      </p:sp>
      <p:sp>
        <p:nvSpPr>
          <p:cNvPr id="205" name="Exodus 20:7"/>
          <p:cNvSpPr txBox="1">
            <a:spLocks noGrp="1"/>
          </p:cNvSpPr>
          <p:nvPr>
            <p:ph type="body" sz="quarter" idx="1"/>
          </p:nvPr>
        </p:nvSpPr>
        <p:spPr>
          <a:xfrm>
            <a:off x="594106" y="5357558"/>
            <a:ext cx="3045206" cy="494602"/>
          </a:xfrm>
          <a:prstGeom prst="rect">
            <a:avLst/>
          </a:prstGeom>
        </p:spPr>
        <p:txBody>
          <a:bodyPr/>
          <a:lstStyle/>
          <a:p>
            <a:r>
              <a:rPr dirty="0"/>
              <a:t>Exodus 20:7</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7" name="When our daily example does not showcase the Fruit of the Spirit, we are taking God’s name in vain."/>
          <p:cNvSpPr txBox="1">
            <a:spLocks noGrp="1"/>
          </p:cNvSpPr>
          <p:nvPr>
            <p:ph type="title"/>
          </p:nvPr>
        </p:nvSpPr>
        <p:spPr>
          <a:xfrm>
            <a:off x="831850" y="2477834"/>
            <a:ext cx="8805926" cy="2852737"/>
          </a:xfrm>
          <a:prstGeom prst="rect">
            <a:avLst/>
          </a:prstGeom>
        </p:spPr>
        <p:txBody>
          <a:bodyPr>
            <a:normAutofit fontScale="90000"/>
          </a:bodyPr>
          <a:lstStyle/>
          <a:p>
            <a:r>
              <a:rPr dirty="0">
                <a:solidFill>
                  <a:srgbClr val="002060"/>
                </a:solidFill>
              </a:rPr>
              <a:t>When our daily example does not showcase the Fruit of the Spirit, we are taking God’s name in vain.</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0" name="When we follow the desires of our &quot;sinful nature, the results are very clear: sexual immorality, impurity, lustful pleasures, idolatry, sorcery, hostility, quarreling, jealousy, outbursts of anger, selfish ambition, dissension, division, envy, drunkennes"/>
          <p:cNvSpPr txBox="1">
            <a:spLocks noGrp="1"/>
          </p:cNvSpPr>
          <p:nvPr>
            <p:ph type="title"/>
          </p:nvPr>
        </p:nvSpPr>
        <p:spPr>
          <a:xfrm>
            <a:off x="399288" y="1196788"/>
            <a:ext cx="9421368" cy="4677538"/>
          </a:xfrm>
          <a:prstGeom prst="rect">
            <a:avLst/>
          </a:prstGeom>
        </p:spPr>
        <p:txBody>
          <a:bodyPr>
            <a:noAutofit/>
          </a:bodyPr>
          <a:lstStyle>
            <a:lvl1pPr defTabSz="457200">
              <a:defRPr sz="3000"/>
            </a:lvl1pPr>
          </a:lstStyle>
          <a:p>
            <a:pPr>
              <a:lnSpc>
                <a:spcPct val="100000"/>
              </a:lnSpc>
            </a:pPr>
            <a:r>
              <a:rPr sz="3200" dirty="0">
                <a:solidFill>
                  <a:srgbClr val="002060"/>
                </a:solidFill>
              </a:rPr>
              <a:t>When we follow the desires of our "sinful nature, the results are very clear: sexual immorality, impurity, lustful pleasures, idolatry, sorcery, hostility, quarreling, jealousy, outbursts of anger, selfish ambition, dissension, division, envy, drunkenness, wild parties, and other sins like these. Let me tell you again, as I have before, that anyone living that sort of life will not inherit the Kingdom of God.”</a:t>
            </a:r>
          </a:p>
        </p:txBody>
      </p:sp>
      <p:sp>
        <p:nvSpPr>
          <p:cNvPr id="211" name="Galatians 5:19-21"/>
          <p:cNvSpPr txBox="1">
            <a:spLocks noGrp="1"/>
          </p:cNvSpPr>
          <p:nvPr>
            <p:ph type="body" sz="quarter" idx="1"/>
          </p:nvPr>
        </p:nvSpPr>
        <p:spPr>
          <a:xfrm>
            <a:off x="399288" y="5874326"/>
            <a:ext cx="10515600" cy="558800"/>
          </a:xfrm>
          <a:prstGeom prst="rect">
            <a:avLst/>
          </a:prstGeom>
        </p:spPr>
        <p:txBody>
          <a:bodyPr/>
          <a:lstStyle/>
          <a:p>
            <a:r>
              <a:rPr dirty="0"/>
              <a:t>Galatians 5:19-21</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3" name="“Home should be a little heaven upon earth, a place where the affections are cultivated instead of being studiously repressed. Our happiness depends upon this cultivation of love, sympathy, and true courtesy to one another."/>
          <p:cNvSpPr txBox="1">
            <a:spLocks noGrp="1"/>
          </p:cNvSpPr>
          <p:nvPr>
            <p:ph type="title"/>
          </p:nvPr>
        </p:nvSpPr>
        <p:spPr>
          <a:xfrm>
            <a:off x="630682" y="1804228"/>
            <a:ext cx="9482582" cy="3869456"/>
          </a:xfrm>
          <a:prstGeom prst="rect">
            <a:avLst/>
          </a:prstGeom>
        </p:spPr>
        <p:txBody>
          <a:bodyPr>
            <a:noAutofit/>
          </a:bodyPr>
          <a:lstStyle>
            <a:lvl1pPr defTabSz="594359">
              <a:defRPr sz="3900"/>
            </a:lvl1pPr>
          </a:lstStyle>
          <a:p>
            <a:r>
              <a:rPr sz="4400" dirty="0">
                <a:solidFill>
                  <a:srgbClr val="002060"/>
                </a:solidFill>
              </a:rPr>
              <a:t>“Home should be a little heaven upon earth, a place where the affections are cultivated instead of being studiously repressed. Our happiness depends upon this cultivation of love, sympathy, and true courtesy to one another</a:t>
            </a:r>
            <a:r>
              <a:rPr lang="en-US" sz="4400" dirty="0">
                <a:solidFill>
                  <a:srgbClr val="002060"/>
                </a:solidFill>
              </a:rPr>
              <a:t>.</a:t>
            </a:r>
            <a:endParaRPr sz="4400" dirty="0">
              <a:solidFill>
                <a:srgbClr val="002060"/>
              </a:solidFill>
            </a:endParaRPr>
          </a:p>
        </p:txBody>
      </p:sp>
      <p:sp>
        <p:nvSpPr>
          <p:cNvPr id="4" name="&gt;&gt;">
            <a:extLst>
              <a:ext uri="{FF2B5EF4-FFF2-40B4-BE49-F238E27FC236}">
                <a16:creationId xmlns:a16="http://schemas.microsoft.com/office/drawing/2014/main" id="{E8778B48-748F-D24C-8AD0-A55B7EEAFF7F}"/>
              </a:ext>
            </a:extLst>
          </p:cNvPr>
          <p:cNvSpPr txBox="1">
            <a:spLocks noGrp="1"/>
          </p:cNvSpPr>
          <p:nvPr>
            <p:ph type="body" sz="quarter" idx="1"/>
          </p:nvPr>
        </p:nvSpPr>
        <p:spPr>
          <a:xfrm>
            <a:off x="630682" y="5825439"/>
            <a:ext cx="10515600" cy="619913"/>
          </a:xfrm>
          <a:prstGeom prst="rect">
            <a:avLst/>
          </a:prstGeom>
        </p:spPr>
        <p:txBody>
          <a:bodyPr/>
          <a:lstStyle/>
          <a:p>
            <a:r>
              <a:rPr dirty="0"/>
              <a:t>&gt;&gt;</a:t>
            </a:r>
            <a:r>
              <a:rPr lang="en-US" dirty="0"/>
              <a:t>&gt;</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1" name="Statistics of Youth Violence"/>
          <p:cNvSpPr txBox="1">
            <a:spLocks noGrp="1"/>
          </p:cNvSpPr>
          <p:nvPr>
            <p:ph type="title"/>
          </p:nvPr>
        </p:nvSpPr>
        <p:spPr>
          <a:prstGeom prst="rect">
            <a:avLst/>
          </a:prstGeom>
        </p:spPr>
        <p:txBody>
          <a:bodyPr/>
          <a:lstStyle/>
          <a:p>
            <a:r>
              <a:rPr b="1" dirty="0"/>
              <a:t>Statistics of Youth Violence</a:t>
            </a:r>
          </a:p>
        </p:txBody>
      </p:sp>
      <p:sp>
        <p:nvSpPr>
          <p:cNvPr id="112" name="Around the World"/>
          <p:cNvSpPr txBox="1">
            <a:spLocks noGrp="1"/>
          </p:cNvSpPr>
          <p:nvPr>
            <p:ph type="body" sz="quarter" idx="1"/>
          </p:nvPr>
        </p:nvSpPr>
        <p:spPr>
          <a:prstGeom prst="rect">
            <a:avLst/>
          </a:prstGeom>
        </p:spPr>
        <p:txBody>
          <a:bodyPr>
            <a:normAutofit/>
          </a:bodyPr>
          <a:lstStyle/>
          <a:p>
            <a:r>
              <a:rPr sz="3200" dirty="0">
                <a:solidFill>
                  <a:srgbClr val="C00000"/>
                </a:solidFill>
              </a:rPr>
              <a:t>Around the World</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6" name="“The sweetest type of heaven is a home where the Spirit of the Lord presides. If the will of God is fulfilled, the husband and wife will respect each other and cultivate love and confidence.”"/>
          <p:cNvSpPr txBox="1">
            <a:spLocks noGrp="1"/>
          </p:cNvSpPr>
          <p:nvPr>
            <p:ph type="title"/>
          </p:nvPr>
        </p:nvSpPr>
        <p:spPr>
          <a:xfrm>
            <a:off x="685546" y="1535638"/>
            <a:ext cx="9336278" cy="3591935"/>
          </a:xfrm>
          <a:prstGeom prst="rect">
            <a:avLst/>
          </a:prstGeom>
        </p:spPr>
        <p:txBody>
          <a:bodyPr>
            <a:normAutofit/>
          </a:bodyPr>
          <a:lstStyle>
            <a:lvl1pPr defTabSz="649223">
              <a:defRPr sz="4260"/>
            </a:lvl1pPr>
          </a:lstStyle>
          <a:p>
            <a:r>
              <a:rPr sz="4400" dirty="0">
                <a:solidFill>
                  <a:srgbClr val="002060"/>
                </a:solidFill>
              </a:rPr>
              <a:t>The sweetest type of heaven is a home where the Spirit of the Lord presides. If the will of God is fulfilled, the husband and wife will respect each other and cultivate love and confidence.”</a:t>
            </a:r>
          </a:p>
        </p:txBody>
      </p:sp>
      <p:sp>
        <p:nvSpPr>
          <p:cNvPr id="217" name="Ellen G. White Adventist Home, p15"/>
          <p:cNvSpPr txBox="1">
            <a:spLocks noGrp="1"/>
          </p:cNvSpPr>
          <p:nvPr>
            <p:ph type="body" sz="quarter" idx="1"/>
          </p:nvPr>
        </p:nvSpPr>
        <p:spPr>
          <a:xfrm>
            <a:off x="685546" y="5200725"/>
            <a:ext cx="10515600" cy="924647"/>
          </a:xfrm>
          <a:prstGeom prst="rect">
            <a:avLst/>
          </a:prstGeom>
        </p:spPr>
        <p:txBody>
          <a:bodyPr/>
          <a:lstStyle/>
          <a:p>
            <a:r>
              <a:rPr dirty="0"/>
              <a:t>Ellen G. White</a:t>
            </a:r>
            <a:br>
              <a:rPr dirty="0"/>
            </a:br>
            <a:r>
              <a:rPr i="1" dirty="0"/>
              <a:t>Adventist Home, </a:t>
            </a:r>
            <a:r>
              <a:rPr dirty="0"/>
              <a:t>p</a:t>
            </a:r>
            <a:r>
              <a:rPr lang="en-US" dirty="0"/>
              <a:t>. </a:t>
            </a:r>
            <a:r>
              <a:rPr dirty="0"/>
              <a:t>15</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9" name="“Never forget that you are to make the home bright and happy for yourselves and your children by cherishing the Saviour's attributes. Troubles may invade, but these are the lot of humanity."/>
          <p:cNvSpPr txBox="1">
            <a:spLocks noGrp="1"/>
          </p:cNvSpPr>
          <p:nvPr>
            <p:ph type="title"/>
          </p:nvPr>
        </p:nvSpPr>
        <p:spPr>
          <a:xfrm>
            <a:off x="831850" y="2002631"/>
            <a:ext cx="9171686" cy="2852737"/>
          </a:xfrm>
          <a:prstGeom prst="rect">
            <a:avLst/>
          </a:prstGeom>
        </p:spPr>
        <p:txBody>
          <a:bodyPr/>
          <a:lstStyle/>
          <a:p>
            <a:pPr defTabSz="612648">
              <a:defRPr sz="4020"/>
            </a:pPr>
            <a:r>
              <a:rPr dirty="0">
                <a:solidFill>
                  <a:srgbClr val="002060"/>
                </a:solidFill>
              </a:rPr>
              <a:t>“Never forget that you are to make the home bright and happy for yourselves and your children by cherishing the </a:t>
            </a:r>
            <a:r>
              <a:rPr dirty="0" err="1">
                <a:solidFill>
                  <a:srgbClr val="002060"/>
                </a:solidFill>
              </a:rPr>
              <a:t>Saviour's</a:t>
            </a:r>
            <a:r>
              <a:rPr dirty="0">
                <a:solidFill>
                  <a:srgbClr val="002060"/>
                </a:solidFill>
              </a:rPr>
              <a:t> attributes. Troubles may invade, but these are the lot of humanity.</a:t>
            </a:r>
          </a:p>
        </p:txBody>
      </p:sp>
      <p:sp>
        <p:nvSpPr>
          <p:cNvPr id="220" name="&gt;&gt;"/>
          <p:cNvSpPr txBox="1">
            <a:spLocks noGrp="1"/>
          </p:cNvSpPr>
          <p:nvPr>
            <p:ph type="body" sz="quarter" idx="1"/>
          </p:nvPr>
        </p:nvSpPr>
        <p:spPr>
          <a:xfrm>
            <a:off x="831850" y="4882355"/>
            <a:ext cx="6794246" cy="1006666"/>
          </a:xfrm>
          <a:prstGeom prst="rect">
            <a:avLst/>
          </a:prstGeom>
        </p:spPr>
        <p:txBody>
          <a:bodyPr/>
          <a:lstStyle/>
          <a:p>
            <a:r>
              <a:rPr dirty="0"/>
              <a:t>&gt;&gt;</a:t>
            </a:r>
            <a:r>
              <a:rPr lang="en-US" dirty="0"/>
              <a:t>&gt;</a:t>
            </a:r>
            <a:endParaRPr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2" name="“Let patience, gratitude, and love keep sunshine in the heart though the day may be ever so cloudy. The home may be plain, but it can always be a place where cheerful words are spoken and kindly deeds are done, where courtesy and love are abiding guests."/>
          <p:cNvSpPr txBox="1">
            <a:spLocks noGrp="1"/>
          </p:cNvSpPr>
          <p:nvPr>
            <p:ph type="title"/>
          </p:nvPr>
        </p:nvSpPr>
        <p:spPr>
          <a:xfrm>
            <a:off x="667258" y="2132301"/>
            <a:ext cx="9299702" cy="2593397"/>
          </a:xfrm>
          <a:prstGeom prst="rect">
            <a:avLst/>
          </a:prstGeom>
        </p:spPr>
        <p:txBody>
          <a:bodyPr>
            <a:normAutofit fontScale="90000"/>
          </a:bodyPr>
          <a:lstStyle/>
          <a:p>
            <a:pPr defTabSz="557784">
              <a:defRPr sz="3660"/>
            </a:pPr>
            <a:r>
              <a:rPr dirty="0">
                <a:solidFill>
                  <a:srgbClr val="002060"/>
                </a:solidFill>
              </a:rPr>
              <a:t>“Let patience, gratitude, and love keep sunshine in the heart though the day may be ever so cloudy. The home may be plain, but it can always be a place where cheerful words are spoken and kindly deeds are done, where courtesy and love are abiding guests.”</a:t>
            </a:r>
          </a:p>
        </p:txBody>
      </p:sp>
      <p:sp>
        <p:nvSpPr>
          <p:cNvPr id="223" name="Ellen G. White Adventist Home, p17-18"/>
          <p:cNvSpPr txBox="1">
            <a:spLocks noGrp="1"/>
          </p:cNvSpPr>
          <p:nvPr>
            <p:ph type="body" sz="quarter" idx="1"/>
          </p:nvPr>
        </p:nvSpPr>
        <p:spPr>
          <a:xfrm>
            <a:off x="667258" y="4882355"/>
            <a:ext cx="6154166" cy="823786"/>
          </a:xfrm>
          <a:prstGeom prst="rect">
            <a:avLst/>
          </a:prstGeom>
        </p:spPr>
        <p:txBody>
          <a:bodyPr/>
          <a:lstStyle/>
          <a:p>
            <a:r>
              <a:rPr dirty="0"/>
              <a:t>Ellen G. White</a:t>
            </a:r>
            <a:br>
              <a:rPr dirty="0"/>
            </a:br>
            <a:r>
              <a:rPr i="1" dirty="0"/>
              <a:t>Adventist Home, </a:t>
            </a:r>
            <a:r>
              <a:rPr dirty="0"/>
              <a:t>p</a:t>
            </a:r>
            <a:r>
              <a:rPr lang="en-US" dirty="0"/>
              <a:t>. </a:t>
            </a:r>
            <a:r>
              <a:rPr dirty="0"/>
              <a:t>17</a:t>
            </a:r>
            <a:r>
              <a:rPr lang="en-US" dirty="0"/>
              <a:t>,  </a:t>
            </a:r>
            <a:r>
              <a:rPr dirty="0"/>
              <a:t>18</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5" name="“Neither the husband nor the wife should attempt to exercise over the other an arbitrary control. Do not try to compel each other to yield to your wishes.…"/>
          <p:cNvSpPr txBox="1">
            <a:spLocks noGrp="1"/>
          </p:cNvSpPr>
          <p:nvPr>
            <p:ph type="title"/>
          </p:nvPr>
        </p:nvSpPr>
        <p:spPr>
          <a:xfrm>
            <a:off x="667258" y="1578769"/>
            <a:ext cx="9263126" cy="3700461"/>
          </a:xfrm>
          <a:prstGeom prst="rect">
            <a:avLst/>
          </a:prstGeom>
        </p:spPr>
        <p:txBody>
          <a:bodyPr>
            <a:noAutofit/>
          </a:bodyPr>
          <a:lstStyle/>
          <a:p>
            <a:pPr defTabSz="548640">
              <a:defRPr sz="3600"/>
            </a:pPr>
            <a:r>
              <a:rPr sz="3600" dirty="0">
                <a:solidFill>
                  <a:srgbClr val="002060"/>
                </a:solidFill>
              </a:rPr>
              <a:t>“Neither the husband nor the wife should attempt to exercise over the other an arbitrary control. Do not try to compel each other to yield to your wishes. </a:t>
            </a:r>
          </a:p>
          <a:p>
            <a:pPr defTabSz="548640">
              <a:defRPr sz="3600"/>
            </a:pPr>
            <a:r>
              <a:rPr sz="3600" dirty="0">
                <a:solidFill>
                  <a:srgbClr val="002060"/>
                </a:solidFill>
              </a:rPr>
              <a:t>You cannot do this and retain each other's love. Be kind, patient, and forbearing, considerate, and courteous.”</a:t>
            </a:r>
          </a:p>
        </p:txBody>
      </p:sp>
      <p:sp>
        <p:nvSpPr>
          <p:cNvPr id="226" name="Ellen G. White Adventist Home, p118"/>
          <p:cNvSpPr txBox="1">
            <a:spLocks noGrp="1"/>
          </p:cNvSpPr>
          <p:nvPr>
            <p:ph type="body" sz="quarter" idx="1"/>
          </p:nvPr>
        </p:nvSpPr>
        <p:spPr>
          <a:xfrm>
            <a:off x="667258" y="5315807"/>
            <a:ext cx="10515600" cy="860281"/>
          </a:xfrm>
          <a:prstGeom prst="rect">
            <a:avLst/>
          </a:prstGeom>
        </p:spPr>
        <p:txBody>
          <a:bodyPr/>
          <a:lstStyle/>
          <a:p>
            <a:r>
              <a:rPr dirty="0"/>
              <a:t>Ellen G. White</a:t>
            </a:r>
            <a:br>
              <a:rPr dirty="0"/>
            </a:br>
            <a:r>
              <a:rPr i="1" dirty="0"/>
              <a:t>Adventist Home,</a:t>
            </a:r>
            <a:r>
              <a:rPr dirty="0"/>
              <a:t> p</a:t>
            </a:r>
            <a:r>
              <a:rPr lang="en-US" dirty="0"/>
              <a:t>. </a:t>
            </a:r>
            <a:r>
              <a:rPr dirty="0"/>
              <a:t>118</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9" name="“What sorrow for those who say that evil is good and good is evil, that dark is light and light is dark, that bitter is sweet and sweet is bitter.”"/>
          <p:cNvSpPr txBox="1">
            <a:spLocks noGrp="1"/>
          </p:cNvSpPr>
          <p:nvPr>
            <p:ph type="title"/>
          </p:nvPr>
        </p:nvSpPr>
        <p:spPr>
          <a:xfrm>
            <a:off x="831850" y="2025714"/>
            <a:ext cx="9098534" cy="2852737"/>
          </a:xfrm>
          <a:prstGeom prst="rect">
            <a:avLst/>
          </a:prstGeom>
        </p:spPr>
        <p:txBody>
          <a:bodyPr>
            <a:normAutofit fontScale="90000"/>
          </a:bodyPr>
          <a:lstStyle>
            <a:lvl1pPr defTabSz="758951">
              <a:defRPr sz="4980"/>
            </a:lvl1pPr>
          </a:lstStyle>
          <a:p>
            <a:r>
              <a:rPr dirty="0">
                <a:solidFill>
                  <a:srgbClr val="002060"/>
                </a:solidFill>
              </a:rPr>
              <a:t>“What sorrow for those who say that evil is good and good is evil, that dark is light and light is dark, that bitter is sweet and sweet is bitter.”</a:t>
            </a:r>
          </a:p>
        </p:txBody>
      </p:sp>
      <p:sp>
        <p:nvSpPr>
          <p:cNvPr id="250" name="Isaiah 5:20"/>
          <p:cNvSpPr txBox="1">
            <a:spLocks noGrp="1"/>
          </p:cNvSpPr>
          <p:nvPr>
            <p:ph type="body" sz="quarter" idx="1"/>
          </p:nvPr>
        </p:nvSpPr>
        <p:spPr>
          <a:xfrm>
            <a:off x="831850" y="4942014"/>
            <a:ext cx="6903974" cy="522224"/>
          </a:xfrm>
          <a:prstGeom prst="rect">
            <a:avLst/>
          </a:prstGeom>
        </p:spPr>
        <p:txBody>
          <a:bodyPr/>
          <a:lstStyle/>
          <a:p>
            <a:r>
              <a:rPr dirty="0"/>
              <a:t>Isaiah 5:20</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2" name="The Apostle Paul clearly instructs us to:"/>
          <p:cNvSpPr txBox="1">
            <a:spLocks noGrp="1"/>
          </p:cNvSpPr>
          <p:nvPr>
            <p:ph type="title"/>
          </p:nvPr>
        </p:nvSpPr>
        <p:spPr>
          <a:xfrm>
            <a:off x="429513" y="1325068"/>
            <a:ext cx="10515600" cy="848727"/>
          </a:xfrm>
          <a:prstGeom prst="rect">
            <a:avLst/>
          </a:prstGeom>
        </p:spPr>
        <p:txBody>
          <a:bodyPr/>
          <a:lstStyle/>
          <a:p>
            <a:r>
              <a:rPr b="1" dirty="0"/>
              <a:t>The Apostle Paul clearly instructs us to:</a:t>
            </a:r>
          </a:p>
        </p:txBody>
      </p:sp>
      <p:sp>
        <p:nvSpPr>
          <p:cNvPr id="253" name="Not participate in darkness,…"/>
          <p:cNvSpPr txBox="1">
            <a:spLocks noGrp="1"/>
          </p:cNvSpPr>
          <p:nvPr>
            <p:ph type="body" idx="1"/>
          </p:nvPr>
        </p:nvSpPr>
        <p:spPr>
          <a:xfrm>
            <a:off x="429513" y="2412980"/>
            <a:ext cx="10515601" cy="2180648"/>
          </a:xfrm>
          <a:prstGeom prst="rect">
            <a:avLst/>
          </a:prstGeom>
        </p:spPr>
        <p:txBody>
          <a:bodyPr/>
          <a:lstStyle/>
          <a:p>
            <a:r>
              <a:rPr dirty="0"/>
              <a:t>Not participate in darkness</a:t>
            </a:r>
            <a:r>
              <a:rPr lang="en-US" dirty="0"/>
              <a:t>.</a:t>
            </a:r>
            <a:endParaRPr dirty="0"/>
          </a:p>
          <a:p>
            <a:r>
              <a:rPr dirty="0"/>
              <a:t>Expose the deeds of darkness</a:t>
            </a:r>
            <a:r>
              <a:rPr lang="en-US" dirty="0"/>
              <a:t>.</a:t>
            </a:r>
            <a:endParaRPr dirty="0"/>
          </a:p>
          <a:p>
            <a:r>
              <a:rPr dirty="0"/>
              <a:t>Use light to make things visible</a:t>
            </a:r>
            <a:r>
              <a:rPr lang="en-US" dirty="0"/>
              <a:t>.</a:t>
            </a:r>
            <a:endParaRPr dirty="0"/>
          </a:p>
          <a:p>
            <a:r>
              <a:rPr dirty="0"/>
              <a:t>Expose sin in the light.</a:t>
            </a:r>
          </a:p>
        </p:txBody>
      </p:sp>
      <p:sp>
        <p:nvSpPr>
          <p:cNvPr id="254" name="Ephesians 5:11-13"/>
          <p:cNvSpPr txBox="1"/>
          <p:nvPr/>
        </p:nvSpPr>
        <p:spPr>
          <a:xfrm>
            <a:off x="429514" y="4593628"/>
            <a:ext cx="10515600" cy="1500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400">
                <a:solidFill>
                  <a:srgbClr val="888888"/>
                </a:solidFill>
              </a:defRPr>
            </a:lvl1pPr>
          </a:lstStyle>
          <a:p>
            <a:r>
              <a:rPr dirty="0"/>
              <a:t>Ephesians 5:11-13</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6" name="When we:"/>
          <p:cNvSpPr txBox="1">
            <a:spLocks noGrp="1"/>
          </p:cNvSpPr>
          <p:nvPr>
            <p:ph type="title"/>
          </p:nvPr>
        </p:nvSpPr>
        <p:spPr>
          <a:xfrm>
            <a:off x="401781" y="1168552"/>
            <a:ext cx="9559636" cy="848727"/>
          </a:xfrm>
          <a:prstGeom prst="rect">
            <a:avLst/>
          </a:prstGeom>
        </p:spPr>
        <p:txBody>
          <a:bodyPr/>
          <a:lstStyle/>
          <a:p>
            <a:r>
              <a:rPr b="1" dirty="0"/>
              <a:t>When we:</a:t>
            </a:r>
          </a:p>
        </p:txBody>
      </p:sp>
      <p:sp>
        <p:nvSpPr>
          <p:cNvPr id="257" name="Minimize at-home violence…"/>
          <p:cNvSpPr txBox="1">
            <a:spLocks noGrp="1"/>
          </p:cNvSpPr>
          <p:nvPr>
            <p:ph type="body" idx="1"/>
          </p:nvPr>
        </p:nvSpPr>
        <p:spPr>
          <a:xfrm>
            <a:off x="401782" y="2135227"/>
            <a:ext cx="9559636" cy="1750680"/>
          </a:xfrm>
          <a:prstGeom prst="rect">
            <a:avLst/>
          </a:prstGeom>
        </p:spPr>
        <p:txBody>
          <a:bodyPr>
            <a:normAutofit/>
          </a:bodyPr>
          <a:lstStyle/>
          <a:p>
            <a:r>
              <a:rPr lang="en-US" dirty="0"/>
              <a:t>m</a:t>
            </a:r>
            <a:r>
              <a:rPr dirty="0"/>
              <a:t>inimize at-home violence</a:t>
            </a:r>
            <a:r>
              <a:rPr lang="en-US" dirty="0"/>
              <a:t>,</a:t>
            </a:r>
            <a:r>
              <a:rPr dirty="0"/>
              <a:t> </a:t>
            </a:r>
          </a:p>
          <a:p>
            <a:r>
              <a:rPr lang="en-US" dirty="0"/>
              <a:t>a</a:t>
            </a:r>
            <a:r>
              <a:rPr dirty="0"/>
              <a:t>ccept aggressive cultural patterns as normal</a:t>
            </a:r>
            <a:r>
              <a:rPr lang="en-US" dirty="0"/>
              <a:t>, and</a:t>
            </a:r>
            <a:endParaRPr dirty="0"/>
          </a:p>
          <a:p>
            <a:r>
              <a:rPr lang="en-US" dirty="0"/>
              <a:t>m</a:t>
            </a:r>
            <a:r>
              <a:rPr dirty="0"/>
              <a:t>ake the abuse of power seem less harmful than God says it is</a:t>
            </a:r>
            <a:r>
              <a:rPr lang="en-US" dirty="0"/>
              <a:t>,</a:t>
            </a:r>
            <a:endParaRPr dirty="0"/>
          </a:p>
        </p:txBody>
      </p:sp>
      <p:sp>
        <p:nvSpPr>
          <p:cNvPr id="258" name="We are acting in opposition to God’s heart of love."/>
          <p:cNvSpPr txBox="1"/>
          <p:nvPr/>
        </p:nvSpPr>
        <p:spPr>
          <a:xfrm>
            <a:off x="401781" y="4652252"/>
            <a:ext cx="9559637" cy="848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832104">
              <a:lnSpc>
                <a:spcPct val="90000"/>
              </a:lnSpc>
              <a:defRPr sz="4004">
                <a:latin typeface="Calibri Light"/>
                <a:ea typeface="Calibri Light"/>
                <a:cs typeface="Calibri Light"/>
                <a:sym typeface="Calibri Light"/>
              </a:defRPr>
            </a:lvl1pPr>
          </a:lstStyle>
          <a:p>
            <a:r>
              <a:rPr lang="en-US" dirty="0">
                <a:solidFill>
                  <a:srgbClr val="002060"/>
                </a:solidFill>
              </a:rPr>
              <a:t>w</a:t>
            </a:r>
            <a:r>
              <a:rPr dirty="0">
                <a:solidFill>
                  <a:srgbClr val="002060"/>
                </a:solidFill>
              </a:rPr>
              <a:t>e act in opposition to God’s heart of love.</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3" name="As long as:"/>
          <p:cNvSpPr txBox="1">
            <a:spLocks noGrp="1"/>
          </p:cNvSpPr>
          <p:nvPr>
            <p:ph type="title"/>
          </p:nvPr>
        </p:nvSpPr>
        <p:spPr>
          <a:xfrm>
            <a:off x="344424" y="1179586"/>
            <a:ext cx="10515600" cy="771570"/>
          </a:xfrm>
          <a:prstGeom prst="rect">
            <a:avLst/>
          </a:prstGeom>
        </p:spPr>
        <p:txBody>
          <a:bodyPr/>
          <a:lstStyle/>
          <a:p>
            <a:r>
              <a:rPr b="1" dirty="0"/>
              <a:t>As long as:</a:t>
            </a:r>
          </a:p>
        </p:txBody>
      </p:sp>
      <p:sp>
        <p:nvSpPr>
          <p:cNvPr id="264" name="violence thrives in silence within church households…"/>
          <p:cNvSpPr txBox="1">
            <a:spLocks noGrp="1"/>
          </p:cNvSpPr>
          <p:nvPr>
            <p:ph type="body" idx="1"/>
          </p:nvPr>
        </p:nvSpPr>
        <p:spPr>
          <a:xfrm>
            <a:off x="344424" y="2323402"/>
            <a:ext cx="10515600" cy="2654592"/>
          </a:xfrm>
          <a:prstGeom prst="rect">
            <a:avLst/>
          </a:prstGeom>
        </p:spPr>
        <p:txBody>
          <a:bodyPr/>
          <a:lstStyle/>
          <a:p>
            <a:r>
              <a:rPr dirty="0"/>
              <a:t>violence thrives in silence within church households</a:t>
            </a:r>
          </a:p>
          <a:p>
            <a:r>
              <a:rPr dirty="0"/>
              <a:t>our churches conduct evangelism and outreach using methods based on power or forcefulness, </a:t>
            </a:r>
          </a:p>
          <a:p>
            <a:r>
              <a:rPr dirty="0"/>
              <a:t>we embrace the aspects of our local culture that endorse and encourage an attitude of control over others</a:t>
            </a:r>
          </a:p>
        </p:txBody>
      </p:sp>
      <p:sp>
        <p:nvSpPr>
          <p:cNvPr id="265" name="&gt;&gt;"/>
          <p:cNvSpPr txBox="1"/>
          <p:nvPr/>
        </p:nvSpPr>
        <p:spPr>
          <a:xfrm>
            <a:off x="344424" y="5076626"/>
            <a:ext cx="5032248" cy="750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400">
                <a:solidFill>
                  <a:srgbClr val="888888"/>
                </a:solidFill>
              </a:defRPr>
            </a:lvl1pPr>
          </a:lstStyle>
          <a:p>
            <a:r>
              <a:rPr dirty="0"/>
              <a:t>&gt;&gt;</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7" name="…we are modeling to our youth:"/>
          <p:cNvSpPr txBox="1">
            <a:spLocks noGrp="1"/>
          </p:cNvSpPr>
          <p:nvPr>
            <p:ph type="title"/>
          </p:nvPr>
        </p:nvSpPr>
        <p:spPr>
          <a:xfrm>
            <a:off x="381000" y="1363255"/>
            <a:ext cx="10515600" cy="848727"/>
          </a:xfrm>
          <a:prstGeom prst="rect">
            <a:avLst/>
          </a:prstGeom>
        </p:spPr>
        <p:txBody>
          <a:bodyPr/>
          <a:lstStyle/>
          <a:p>
            <a:r>
              <a:rPr dirty="0"/>
              <a:t>…</a:t>
            </a:r>
            <a:r>
              <a:rPr b="1" dirty="0"/>
              <a:t>we are modeling to our youth:</a:t>
            </a:r>
          </a:p>
        </p:txBody>
      </p:sp>
      <p:sp>
        <p:nvSpPr>
          <p:cNvPr id="268" name="that violence is normal,…"/>
          <p:cNvSpPr txBox="1">
            <a:spLocks noGrp="1"/>
          </p:cNvSpPr>
          <p:nvPr>
            <p:ph type="body" idx="1"/>
          </p:nvPr>
        </p:nvSpPr>
        <p:spPr>
          <a:xfrm>
            <a:off x="381000" y="2655377"/>
            <a:ext cx="10515600" cy="4159684"/>
          </a:xfrm>
          <a:prstGeom prst="rect">
            <a:avLst/>
          </a:prstGeom>
        </p:spPr>
        <p:txBody>
          <a:bodyPr/>
          <a:lstStyle/>
          <a:p>
            <a:r>
              <a:t>that violence is normal, </a:t>
            </a:r>
          </a:p>
          <a:p>
            <a:r>
              <a:t>that it is not safe to report harm, and </a:t>
            </a:r>
          </a:p>
          <a:p>
            <a:r>
              <a:t>that the mindset of domination and entitlement is an acceptable substitution for God’s sacrificial love.</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1" name="We must look in the mirror and address our own violence, our own aggression, our own sense of entitlement to control and power over others."/>
          <p:cNvSpPr txBox="1">
            <a:spLocks noGrp="1"/>
          </p:cNvSpPr>
          <p:nvPr>
            <p:ph type="title"/>
          </p:nvPr>
        </p:nvSpPr>
        <p:spPr>
          <a:xfrm>
            <a:off x="838200" y="1633451"/>
            <a:ext cx="9110472" cy="4322618"/>
          </a:xfrm>
          <a:prstGeom prst="rect">
            <a:avLst/>
          </a:prstGeom>
        </p:spPr>
        <p:txBody>
          <a:bodyPr>
            <a:normAutofit/>
          </a:bodyPr>
          <a:lstStyle>
            <a:lvl1pPr defTabSz="758951">
              <a:defRPr sz="4980"/>
            </a:lvl1pPr>
          </a:lstStyle>
          <a:p>
            <a:r>
              <a:rPr sz="5400" dirty="0">
                <a:solidFill>
                  <a:srgbClr val="002060"/>
                </a:solidFill>
              </a:rPr>
              <a:t>We must look in the mirror and address our own violence, our own aggression, our own sense of entitlement to control and power over others.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4" name="According to the World Health Organization:"/>
          <p:cNvSpPr txBox="1">
            <a:spLocks noGrp="1"/>
          </p:cNvSpPr>
          <p:nvPr>
            <p:ph type="title"/>
          </p:nvPr>
        </p:nvSpPr>
        <p:spPr>
          <a:xfrm>
            <a:off x="234696" y="1046162"/>
            <a:ext cx="10515600" cy="1325563"/>
          </a:xfrm>
          <a:prstGeom prst="rect">
            <a:avLst/>
          </a:prstGeom>
        </p:spPr>
        <p:txBody>
          <a:bodyPr/>
          <a:lstStyle/>
          <a:p>
            <a:r>
              <a:rPr sz="4000" b="1" dirty="0"/>
              <a:t>According to the </a:t>
            </a:r>
            <a:r>
              <a:rPr sz="4000" b="1" dirty="0">
                <a:solidFill>
                  <a:srgbClr val="002060"/>
                </a:solidFill>
              </a:rPr>
              <a:t>World Health Organization</a:t>
            </a:r>
            <a:r>
              <a:rPr dirty="0"/>
              <a:t>:</a:t>
            </a:r>
          </a:p>
        </p:txBody>
      </p:sp>
      <p:sp>
        <p:nvSpPr>
          <p:cNvPr id="115" name="200,000 homicides among youth ages 10-29 each year.…"/>
          <p:cNvSpPr txBox="1">
            <a:spLocks noGrp="1"/>
          </p:cNvSpPr>
          <p:nvPr>
            <p:ph type="body" sz="half" idx="1"/>
          </p:nvPr>
        </p:nvSpPr>
        <p:spPr>
          <a:xfrm>
            <a:off x="234696" y="2506662"/>
            <a:ext cx="4922520" cy="4351338"/>
          </a:xfrm>
          <a:prstGeom prst="rect">
            <a:avLst/>
          </a:prstGeom>
        </p:spPr>
        <p:txBody>
          <a:bodyPr>
            <a:normAutofit/>
          </a:bodyPr>
          <a:lstStyle/>
          <a:p>
            <a:r>
              <a:rPr sz="2400" dirty="0"/>
              <a:t>200,000 homicides among youth ages 10-29 each year.</a:t>
            </a:r>
          </a:p>
          <a:p>
            <a:r>
              <a:rPr sz="2400" dirty="0"/>
              <a:t>This is 43% of annual global homicides.</a:t>
            </a:r>
          </a:p>
          <a:p>
            <a:r>
              <a:rPr sz="2400" dirty="0"/>
              <a:t>Homicide is 4th leading cause of death for ages 10-29.</a:t>
            </a:r>
          </a:p>
          <a:p>
            <a:r>
              <a:rPr sz="2400" dirty="0"/>
              <a:t>83% are male victims.</a:t>
            </a:r>
          </a:p>
          <a:p>
            <a:r>
              <a:rPr sz="2400" dirty="0"/>
              <a:t>For each youth killed, many more suffer severe injuries.</a:t>
            </a:r>
          </a:p>
        </p:txBody>
      </p:sp>
      <p:sp>
        <p:nvSpPr>
          <p:cNvPr id="116" name="Up to 24% of women report their first sexual experience was forced.…"/>
          <p:cNvSpPr txBox="1"/>
          <p:nvPr/>
        </p:nvSpPr>
        <p:spPr>
          <a:xfrm>
            <a:off x="5492496" y="2506662"/>
            <a:ext cx="461087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indent="-228600">
              <a:lnSpc>
                <a:spcPct val="90000"/>
              </a:lnSpc>
              <a:spcBef>
                <a:spcPts val="1000"/>
              </a:spcBef>
              <a:buSzPct val="100000"/>
              <a:buFont typeface="Arial"/>
              <a:buChar char="•"/>
              <a:defRPr sz="2800"/>
            </a:pPr>
            <a:r>
              <a:rPr sz="2400" dirty="0"/>
              <a:t>Up to 24% of women report their first sexual experience was forced.</a:t>
            </a:r>
          </a:p>
          <a:p>
            <a:pPr marL="228600" indent="-228600">
              <a:lnSpc>
                <a:spcPct val="90000"/>
              </a:lnSpc>
              <a:spcBef>
                <a:spcPts val="1000"/>
              </a:spcBef>
              <a:buSzPct val="100000"/>
              <a:buFont typeface="Arial"/>
              <a:buChar char="•"/>
              <a:defRPr sz="2800"/>
            </a:pPr>
            <a:r>
              <a:rPr sz="2400" dirty="0"/>
              <a:t>Youth violence has lifelong impact on physical, psychological and social function.</a:t>
            </a:r>
          </a:p>
          <a:p>
            <a:pPr marL="228600" indent="-228600">
              <a:lnSpc>
                <a:spcPct val="90000"/>
              </a:lnSpc>
              <a:spcBef>
                <a:spcPts val="1000"/>
              </a:spcBef>
              <a:buSzPct val="100000"/>
              <a:buFont typeface="Arial"/>
              <a:buChar char="•"/>
              <a:defRPr sz="2800"/>
            </a:pPr>
            <a:r>
              <a:rPr sz="2400" dirty="0"/>
              <a:t>Youth violence increases costs, reduces productivity, decreases property values.</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8" name="We must begin by being willing to do whatever it takes to enditnow®."/>
          <p:cNvSpPr txBox="1">
            <a:spLocks noGrp="1"/>
          </p:cNvSpPr>
          <p:nvPr>
            <p:ph type="title"/>
          </p:nvPr>
        </p:nvSpPr>
        <p:spPr>
          <a:xfrm>
            <a:off x="894956" y="2076760"/>
            <a:ext cx="8559940" cy="3619007"/>
          </a:xfrm>
          <a:prstGeom prst="rect">
            <a:avLst/>
          </a:prstGeom>
        </p:spPr>
        <p:txBody>
          <a:bodyPr>
            <a:normAutofit/>
          </a:bodyPr>
          <a:lstStyle/>
          <a:p>
            <a:r>
              <a:rPr dirty="0">
                <a:solidFill>
                  <a:srgbClr val="002060"/>
                </a:solidFill>
              </a:rPr>
              <a:t>We begin by being willing to do whatever it takes to</a:t>
            </a:r>
            <a:r>
              <a:rPr lang="en-US" dirty="0">
                <a:solidFill>
                  <a:srgbClr val="002060"/>
                </a:solidFill>
              </a:rPr>
              <a:t> break the silence . . . and </a:t>
            </a:r>
            <a:r>
              <a:rPr b="1" dirty="0">
                <a:latin typeface="Avenir Book" panose="02000503020000020003" pitchFamily="2" charset="0"/>
                <a:ea typeface="Avenir Heavy"/>
                <a:cs typeface="Avenir Heavy"/>
                <a:sym typeface="Avenir Heavy"/>
              </a:rPr>
              <a:t>end</a:t>
            </a:r>
            <a:r>
              <a:rPr b="1" dirty="0">
                <a:solidFill>
                  <a:srgbClr val="C00000"/>
                </a:solidFill>
                <a:uFill>
                  <a:solidFill>
                    <a:srgbClr val="C00000"/>
                  </a:solidFill>
                </a:uFill>
                <a:latin typeface="Avenir Book" panose="02000503020000020003" pitchFamily="2" charset="0"/>
                <a:ea typeface="Avenir Heavy"/>
                <a:cs typeface="Avenir Heavy"/>
                <a:sym typeface="Avenir Heavy"/>
              </a:rPr>
              <a:t>it</a:t>
            </a:r>
            <a:r>
              <a:rPr b="1" dirty="0">
                <a:latin typeface="Avenir Book" panose="02000503020000020003" pitchFamily="2" charset="0"/>
                <a:ea typeface="Avenir Heavy"/>
                <a:cs typeface="Avenir Heavy"/>
                <a:sym typeface="Avenir Heavy"/>
              </a:rPr>
              <a:t>now</a:t>
            </a:r>
            <a:r>
              <a:rPr lang="en-US" baseline="30000" dirty="0">
                <a:latin typeface="Avenir Book" panose="02000503020000020003" pitchFamily="2" charset="0"/>
                <a:ea typeface="Avenir Heavy"/>
                <a:cs typeface="Avenir Heavy"/>
                <a:sym typeface="Avenir Heavy"/>
              </a:rPr>
              <a:t>®</a:t>
            </a:r>
            <a:r>
              <a:rPr dirty="0">
                <a:latin typeface="Avenir Book" panose="02000503020000020003" pitchFamily="2" charset="0"/>
              </a:rPr>
              <a:t>.</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4" name="Silence is not how God defines loving others well."/>
          <p:cNvSpPr txBox="1">
            <a:spLocks noGrp="1"/>
          </p:cNvSpPr>
          <p:nvPr>
            <p:ph type="title"/>
          </p:nvPr>
        </p:nvSpPr>
        <p:spPr>
          <a:xfrm>
            <a:off x="831850" y="1709738"/>
            <a:ext cx="9391142" cy="2852737"/>
          </a:xfrm>
          <a:prstGeom prst="rect">
            <a:avLst/>
          </a:prstGeom>
        </p:spPr>
        <p:txBody>
          <a:bodyPr/>
          <a:lstStyle/>
          <a:p>
            <a:r>
              <a:rPr dirty="0">
                <a:solidFill>
                  <a:srgbClr val="C00000"/>
                </a:solidFill>
                <a:uFill>
                  <a:solidFill>
                    <a:srgbClr val="C00000"/>
                  </a:solidFill>
                </a:uFill>
                <a:latin typeface="Avenir Heavy"/>
                <a:ea typeface="Avenir Heavy"/>
                <a:cs typeface="Avenir Heavy"/>
                <a:sym typeface="Avenir Heavy"/>
              </a:rPr>
              <a:t>Silence</a:t>
            </a:r>
            <a:r>
              <a:rPr dirty="0"/>
              <a:t> is not how God defines loving others well.</a:t>
            </a:r>
          </a:p>
        </p:txBody>
      </p:sp>
      <p:sp>
        <p:nvSpPr>
          <p:cNvPr id="235" name="Scripture says to speak out.  (Isaiah 58:1-2, 6-7)"/>
          <p:cNvSpPr txBox="1">
            <a:spLocks noGrp="1"/>
          </p:cNvSpPr>
          <p:nvPr>
            <p:ph type="body" sz="quarter" idx="1"/>
          </p:nvPr>
        </p:nvSpPr>
        <p:spPr>
          <a:prstGeom prst="rect">
            <a:avLst/>
          </a:prstGeom>
        </p:spPr>
        <p:txBody>
          <a:bodyPr/>
          <a:lstStyle/>
          <a:p>
            <a:r>
              <a:rPr dirty="0"/>
              <a:t>Scripture says to speak out. </a:t>
            </a:r>
            <a:br>
              <a:rPr dirty="0"/>
            </a:br>
            <a:r>
              <a:rPr dirty="0"/>
              <a:t>(Isaiah 58:1</a:t>
            </a:r>
            <a:r>
              <a:rPr lang="en-US" dirty="0"/>
              <a:t>,</a:t>
            </a:r>
            <a:r>
              <a:rPr dirty="0"/>
              <a:t>2, 6</a:t>
            </a:r>
            <a:r>
              <a:rPr lang="en-US" dirty="0"/>
              <a:t>,</a:t>
            </a:r>
            <a:r>
              <a:rPr dirty="0"/>
              <a:t>7)</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7" name="Silence is not the way to inspire abusers to embrace humble change."/>
          <p:cNvSpPr txBox="1">
            <a:spLocks noGrp="1"/>
          </p:cNvSpPr>
          <p:nvPr>
            <p:ph type="title"/>
          </p:nvPr>
        </p:nvSpPr>
        <p:spPr>
          <a:xfrm>
            <a:off x="831850" y="1984058"/>
            <a:ext cx="9281414" cy="2852737"/>
          </a:xfrm>
          <a:prstGeom prst="rect">
            <a:avLst/>
          </a:prstGeom>
        </p:spPr>
        <p:txBody>
          <a:bodyPr/>
          <a:lstStyle/>
          <a:p>
            <a:r>
              <a:rPr dirty="0">
                <a:solidFill>
                  <a:srgbClr val="C00000"/>
                </a:solidFill>
                <a:uFill>
                  <a:solidFill>
                    <a:srgbClr val="C00000"/>
                  </a:solidFill>
                </a:uFill>
                <a:latin typeface="Avenir Heavy"/>
                <a:ea typeface="Avenir Heavy"/>
                <a:cs typeface="Avenir Heavy"/>
                <a:sym typeface="Avenir Heavy"/>
              </a:rPr>
              <a:t>Silence</a:t>
            </a:r>
            <a:r>
              <a:rPr dirty="0"/>
              <a:t> is not the way to inspire abusers to embrace humble change.</a:t>
            </a:r>
          </a:p>
        </p:txBody>
      </p:sp>
      <p:sp>
        <p:nvSpPr>
          <p:cNvPr id="238" name="Scripture says to hold each other accountable.  (Ephesians 5:11-13)"/>
          <p:cNvSpPr txBox="1">
            <a:spLocks noGrp="1"/>
          </p:cNvSpPr>
          <p:nvPr>
            <p:ph type="body" sz="quarter" idx="1"/>
          </p:nvPr>
        </p:nvSpPr>
        <p:spPr>
          <a:xfrm>
            <a:off x="831850" y="4863782"/>
            <a:ext cx="10515600" cy="1500188"/>
          </a:xfrm>
          <a:prstGeom prst="rect">
            <a:avLst/>
          </a:prstGeom>
        </p:spPr>
        <p:txBody>
          <a:bodyPr/>
          <a:lstStyle/>
          <a:p>
            <a:r>
              <a:rPr dirty="0"/>
              <a:t>Scripture says to hold each other accountable. </a:t>
            </a:r>
            <a:br>
              <a:rPr dirty="0"/>
            </a:br>
            <a:r>
              <a:rPr dirty="0"/>
              <a:t>(Ephesians 5:11-13)</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0" name="Silence is not part of the biblical process of forgiveness."/>
          <p:cNvSpPr txBox="1">
            <a:spLocks noGrp="1"/>
          </p:cNvSpPr>
          <p:nvPr>
            <p:ph type="title"/>
          </p:nvPr>
        </p:nvSpPr>
        <p:spPr>
          <a:xfrm>
            <a:off x="831850" y="1709738"/>
            <a:ext cx="9464294" cy="2852737"/>
          </a:xfrm>
          <a:prstGeom prst="rect">
            <a:avLst/>
          </a:prstGeom>
        </p:spPr>
        <p:txBody>
          <a:bodyPr/>
          <a:lstStyle/>
          <a:p>
            <a:r>
              <a:rPr dirty="0">
                <a:solidFill>
                  <a:srgbClr val="C00000"/>
                </a:solidFill>
                <a:uFill>
                  <a:solidFill>
                    <a:srgbClr val="C00000"/>
                  </a:solidFill>
                </a:uFill>
                <a:latin typeface="Avenir Heavy"/>
                <a:ea typeface="Avenir Heavy"/>
                <a:cs typeface="Avenir Heavy"/>
                <a:sym typeface="Avenir Heavy"/>
              </a:rPr>
              <a:t>Silence</a:t>
            </a:r>
            <a:r>
              <a:rPr dirty="0"/>
              <a:t> is not part of the biblical process of forgiveness. </a:t>
            </a:r>
          </a:p>
        </p:txBody>
      </p:sp>
      <p:sp>
        <p:nvSpPr>
          <p:cNvPr id="241" name="Scripture says to rebuke those who harm the little ones.  (Luke 17:3)"/>
          <p:cNvSpPr txBox="1">
            <a:spLocks noGrp="1"/>
          </p:cNvSpPr>
          <p:nvPr>
            <p:ph type="body" sz="quarter" idx="1"/>
          </p:nvPr>
        </p:nvSpPr>
        <p:spPr>
          <a:prstGeom prst="rect">
            <a:avLst/>
          </a:prstGeom>
        </p:spPr>
        <p:txBody>
          <a:bodyPr/>
          <a:lstStyle/>
          <a:p>
            <a:r>
              <a:t>Scripture says to rebuke those who harm the little ones. </a:t>
            </a:r>
            <a:br/>
            <a:r>
              <a:t>(Luke 17:3)</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3" name="Silence does not bring transformation."/>
          <p:cNvSpPr txBox="1">
            <a:spLocks noGrp="1"/>
          </p:cNvSpPr>
          <p:nvPr>
            <p:ph type="title"/>
          </p:nvPr>
        </p:nvSpPr>
        <p:spPr>
          <a:prstGeom prst="rect">
            <a:avLst/>
          </a:prstGeom>
        </p:spPr>
        <p:txBody>
          <a:bodyPr/>
          <a:lstStyle/>
          <a:p>
            <a:r>
              <a:rPr>
                <a:solidFill>
                  <a:srgbClr val="C00000"/>
                </a:solidFill>
                <a:uFill>
                  <a:solidFill>
                    <a:srgbClr val="C00000"/>
                  </a:solidFill>
                </a:uFill>
                <a:latin typeface="Avenir Heavy"/>
                <a:ea typeface="Avenir Heavy"/>
                <a:cs typeface="Avenir Heavy"/>
                <a:sym typeface="Avenir Heavy"/>
              </a:rPr>
              <a:t>Silence</a:t>
            </a:r>
            <a:r>
              <a:t> does not bring transformation. </a:t>
            </a:r>
          </a:p>
        </p:txBody>
      </p:sp>
      <p:sp>
        <p:nvSpPr>
          <p:cNvPr id="244" name="Scripture shows that covering sin brings calamity to the entire community.  (Joshua 7-9)"/>
          <p:cNvSpPr txBox="1">
            <a:spLocks noGrp="1"/>
          </p:cNvSpPr>
          <p:nvPr>
            <p:ph type="body" sz="quarter" idx="1"/>
          </p:nvPr>
        </p:nvSpPr>
        <p:spPr>
          <a:prstGeom prst="rect">
            <a:avLst/>
          </a:prstGeom>
        </p:spPr>
        <p:txBody>
          <a:bodyPr/>
          <a:lstStyle/>
          <a:p>
            <a:r>
              <a:rPr dirty="0"/>
              <a:t>Scripture shows that covering sin brings calamity to the entire community. </a:t>
            </a:r>
            <a:br>
              <a:rPr dirty="0"/>
            </a:br>
            <a:r>
              <a:rPr dirty="0"/>
              <a:t>(Joshua 7-9)</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6" name="Silence does not facilitate healing.  Silence does not save the lambs."/>
          <p:cNvSpPr txBox="1">
            <a:spLocks noGrp="1"/>
          </p:cNvSpPr>
          <p:nvPr>
            <p:ph type="title"/>
          </p:nvPr>
        </p:nvSpPr>
        <p:spPr>
          <a:xfrm>
            <a:off x="246634" y="1682751"/>
            <a:ext cx="10268966" cy="2852737"/>
          </a:xfrm>
          <a:prstGeom prst="rect">
            <a:avLst/>
          </a:prstGeom>
        </p:spPr>
        <p:txBody>
          <a:bodyPr/>
          <a:lstStyle/>
          <a:p>
            <a:pPr defTabSz="877823">
              <a:defRPr sz="5760"/>
            </a:pPr>
            <a:r>
              <a:rPr dirty="0">
                <a:solidFill>
                  <a:srgbClr val="C00000"/>
                </a:solidFill>
                <a:uFill>
                  <a:solidFill>
                    <a:srgbClr val="C00000"/>
                  </a:solidFill>
                </a:uFill>
                <a:latin typeface="Avenir Heavy"/>
                <a:ea typeface="Avenir Heavy"/>
                <a:cs typeface="Avenir Heavy"/>
                <a:sym typeface="Avenir Heavy"/>
              </a:rPr>
              <a:t>Silence</a:t>
            </a:r>
            <a:r>
              <a:rPr dirty="0"/>
              <a:t> does not facilitate healing. </a:t>
            </a:r>
            <a:br>
              <a:rPr dirty="0"/>
            </a:br>
            <a:r>
              <a:rPr dirty="0">
                <a:solidFill>
                  <a:srgbClr val="C00000"/>
                </a:solidFill>
                <a:uFill>
                  <a:solidFill>
                    <a:srgbClr val="C00000"/>
                  </a:solidFill>
                </a:uFill>
                <a:latin typeface="Avenir Heavy"/>
                <a:ea typeface="Avenir Heavy"/>
                <a:cs typeface="Avenir Heavy"/>
                <a:sym typeface="Avenir Heavy"/>
              </a:rPr>
              <a:t>Silence</a:t>
            </a:r>
            <a:r>
              <a:rPr dirty="0"/>
              <a:t> does not save the lambs.</a:t>
            </a:r>
          </a:p>
        </p:txBody>
      </p:sp>
      <p:sp>
        <p:nvSpPr>
          <p:cNvPr id="4" name="Scripture shows that covering sin brings calamity to the entire community.  (Joshua 7-9)">
            <a:extLst>
              <a:ext uri="{FF2B5EF4-FFF2-40B4-BE49-F238E27FC236}">
                <a16:creationId xmlns:a16="http://schemas.microsoft.com/office/drawing/2014/main" id="{53FB10DE-BC45-6744-8AAB-5375F4EA0D85}"/>
              </a:ext>
            </a:extLst>
          </p:cNvPr>
          <p:cNvSpPr txBox="1">
            <a:spLocks noGrp="1"/>
          </p:cNvSpPr>
          <p:nvPr>
            <p:ph type="body" sz="quarter" idx="1"/>
          </p:nvPr>
        </p:nvSpPr>
        <p:spPr>
          <a:xfrm>
            <a:off x="246634" y="4562475"/>
            <a:ext cx="10515600" cy="1500188"/>
          </a:xfrm>
          <a:prstGeom prst="rect">
            <a:avLst/>
          </a:prstGeom>
        </p:spPr>
        <p:txBody>
          <a:bodyPr/>
          <a:lstStyle/>
          <a:p>
            <a:r>
              <a:rPr lang="en-US" dirty="0"/>
              <a:t>Break the silence, </a:t>
            </a:r>
            <a:r>
              <a:rPr lang="en-US" b="1" dirty="0"/>
              <a:t>end</a:t>
            </a:r>
            <a:r>
              <a:rPr lang="en-US" b="1" dirty="0">
                <a:solidFill>
                  <a:srgbClr val="C00000"/>
                </a:solidFill>
              </a:rPr>
              <a:t>it</a:t>
            </a:r>
            <a:r>
              <a:rPr lang="en-US" b="1" dirty="0"/>
              <a:t>now</a:t>
            </a:r>
            <a:r>
              <a:rPr lang="en-US" dirty="0"/>
              <a:t>.</a:t>
            </a:r>
            <a:endParaRPr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0" name="Together, we can break the silence.…"/>
          <p:cNvSpPr txBox="1">
            <a:spLocks noGrp="1"/>
          </p:cNvSpPr>
          <p:nvPr>
            <p:ph type="title"/>
          </p:nvPr>
        </p:nvSpPr>
        <p:spPr>
          <a:xfrm>
            <a:off x="2148586" y="2130362"/>
            <a:ext cx="6702806" cy="3541135"/>
          </a:xfrm>
          <a:prstGeom prst="rect">
            <a:avLst/>
          </a:prstGeom>
        </p:spPr>
        <p:txBody>
          <a:bodyPr>
            <a:normAutofit/>
          </a:bodyPr>
          <a:lstStyle/>
          <a:p>
            <a:r>
              <a:rPr dirty="0"/>
              <a:t>Together, we can</a:t>
            </a:r>
            <a:br>
              <a:rPr lang="en-US" dirty="0"/>
            </a:br>
            <a:r>
              <a:rPr lang="en-US" dirty="0"/>
              <a:t>	</a:t>
            </a:r>
            <a:r>
              <a:rPr cap="small" dirty="0">
                <a:latin typeface="Calibri" panose="020F0502020204030204" pitchFamily="34" charset="0"/>
                <a:cs typeface="Calibri" panose="020F0502020204030204" pitchFamily="34" charset="0"/>
              </a:rPr>
              <a:t>break the silence. </a:t>
            </a:r>
          </a:p>
          <a:p>
            <a:r>
              <a:rPr dirty="0"/>
              <a:t>Together, we can</a:t>
            </a:r>
            <a:br>
              <a:rPr lang="en-US" dirty="0"/>
            </a:br>
            <a:r>
              <a:rPr lang="en-US" dirty="0"/>
              <a:t>	</a:t>
            </a:r>
            <a:r>
              <a:rPr b="1" dirty="0">
                <a:latin typeface="Avenir Heavy"/>
                <a:ea typeface="Avenir Heavy"/>
                <a:cs typeface="Avenir Heavy"/>
                <a:sym typeface="Avenir Heavy"/>
              </a:rPr>
              <a:t>end</a:t>
            </a:r>
            <a:r>
              <a:rPr b="1" dirty="0">
                <a:solidFill>
                  <a:srgbClr val="C00000"/>
                </a:solidFill>
                <a:uFill>
                  <a:solidFill>
                    <a:srgbClr val="C00000"/>
                  </a:solidFill>
                </a:uFill>
                <a:latin typeface="Avenir Heavy"/>
                <a:ea typeface="Avenir Heavy"/>
                <a:cs typeface="Avenir Heavy"/>
                <a:sym typeface="Avenir Heavy"/>
              </a:rPr>
              <a:t>it</a:t>
            </a:r>
            <a:r>
              <a:rPr b="1" dirty="0">
                <a:latin typeface="Avenir Heavy"/>
                <a:ea typeface="Avenir Heavy"/>
                <a:cs typeface="Avenir Heavy"/>
                <a:sym typeface="Avenir Heavy"/>
              </a:rPr>
              <a:t>now</a:t>
            </a:r>
            <a:r>
              <a:rPr dirty="0"/>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8" name="According to RAINN.org:"/>
          <p:cNvSpPr txBox="1">
            <a:spLocks noGrp="1"/>
          </p:cNvSpPr>
          <p:nvPr>
            <p:ph type="title"/>
          </p:nvPr>
        </p:nvSpPr>
        <p:spPr>
          <a:xfrm>
            <a:off x="234696" y="1046162"/>
            <a:ext cx="10515600" cy="1325563"/>
          </a:xfrm>
          <a:prstGeom prst="rect">
            <a:avLst/>
          </a:prstGeom>
        </p:spPr>
        <p:txBody>
          <a:bodyPr/>
          <a:lstStyle/>
          <a:p>
            <a:r>
              <a:rPr b="1" dirty="0"/>
              <a:t>According to RAINN.org: </a:t>
            </a:r>
          </a:p>
        </p:txBody>
      </p:sp>
      <p:sp>
        <p:nvSpPr>
          <p:cNvPr id="119" name="1 in 9 girls experience sexual abuse or assault by an adult.…"/>
          <p:cNvSpPr txBox="1">
            <a:spLocks noGrp="1"/>
          </p:cNvSpPr>
          <p:nvPr>
            <p:ph type="body" idx="1"/>
          </p:nvPr>
        </p:nvSpPr>
        <p:spPr>
          <a:xfrm>
            <a:off x="234696" y="2506662"/>
            <a:ext cx="9201912" cy="3071178"/>
          </a:xfrm>
          <a:prstGeom prst="rect">
            <a:avLst/>
          </a:prstGeom>
        </p:spPr>
        <p:txBody>
          <a:bodyPr/>
          <a:lstStyle/>
          <a:p>
            <a:r>
              <a:rPr dirty="0"/>
              <a:t>1 in 9 girls experience sexual abuse or assault by an adult.</a:t>
            </a:r>
          </a:p>
          <a:p>
            <a:r>
              <a:rPr dirty="0"/>
              <a:t>1 in 53 boys experience sexual abuse or assault by an adult.</a:t>
            </a:r>
          </a:p>
          <a:p>
            <a:r>
              <a:rPr dirty="0"/>
              <a:t>82% of all victims under age 18 are female.</a:t>
            </a:r>
          </a:p>
          <a:p>
            <a:r>
              <a:rPr dirty="0"/>
              <a:t>Girls ages 16-19 are FOUR times more likely to be raped than the rest of the population.</a:t>
            </a:r>
          </a:p>
          <a:p>
            <a:r>
              <a:rPr dirty="0"/>
              <a:t>9 out of 10 rape victims are female.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1" name="According to RAINN.org"/>
          <p:cNvSpPr txBox="1">
            <a:spLocks noGrp="1"/>
          </p:cNvSpPr>
          <p:nvPr>
            <p:ph type="title"/>
          </p:nvPr>
        </p:nvSpPr>
        <p:spPr>
          <a:xfrm>
            <a:off x="271272" y="1046162"/>
            <a:ext cx="10515600" cy="1325563"/>
          </a:xfrm>
          <a:prstGeom prst="rect">
            <a:avLst/>
          </a:prstGeom>
        </p:spPr>
        <p:txBody>
          <a:bodyPr/>
          <a:lstStyle/>
          <a:p>
            <a:r>
              <a:rPr b="1" dirty="0"/>
              <a:t>According to RAINN.org</a:t>
            </a:r>
          </a:p>
        </p:txBody>
      </p:sp>
      <p:sp>
        <p:nvSpPr>
          <p:cNvPr id="122" name="Effects of child sexual abuse include:…"/>
          <p:cNvSpPr txBox="1">
            <a:spLocks noGrp="1"/>
          </p:cNvSpPr>
          <p:nvPr>
            <p:ph type="body" idx="1"/>
          </p:nvPr>
        </p:nvSpPr>
        <p:spPr>
          <a:xfrm>
            <a:off x="271272" y="2506662"/>
            <a:ext cx="10515600" cy="4351338"/>
          </a:xfrm>
          <a:prstGeom prst="rect">
            <a:avLst/>
          </a:prstGeom>
        </p:spPr>
        <p:txBody>
          <a:bodyPr/>
          <a:lstStyle/>
          <a:p>
            <a:r>
              <a:t>Effects of child sexual abuse include:</a:t>
            </a:r>
          </a:p>
          <a:p>
            <a:pPr marL="685800" lvl="1" indent="-228600"/>
            <a:r>
              <a:t>Increased mental health risks.</a:t>
            </a:r>
          </a:p>
          <a:p>
            <a:pPr marL="685800" lvl="1" indent="-228600"/>
            <a:r>
              <a:t>4x more likely to abuse drugs.</a:t>
            </a:r>
          </a:p>
          <a:p>
            <a:pPr marL="685800" lvl="1" indent="-228600"/>
            <a:r>
              <a:t>4x more likely to experience PTSD as adults.</a:t>
            </a:r>
          </a:p>
          <a:p>
            <a:pPr marL="685800" lvl="1" indent="-228600"/>
            <a:r>
              <a:t>3x more likely to experience major depression as adults.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4" name="How can we keep our children safe?"/>
          <p:cNvSpPr txBox="1">
            <a:spLocks noGrp="1"/>
          </p:cNvSpPr>
          <p:nvPr>
            <p:ph type="title"/>
          </p:nvPr>
        </p:nvSpPr>
        <p:spPr>
          <a:xfrm>
            <a:off x="1243584" y="2002631"/>
            <a:ext cx="7626096" cy="2852737"/>
          </a:xfrm>
          <a:prstGeom prst="rect">
            <a:avLst/>
          </a:prstGeom>
        </p:spPr>
        <p:txBody>
          <a:bodyPr>
            <a:normAutofit/>
          </a:bodyPr>
          <a:lstStyle/>
          <a:p>
            <a:pPr algn="ctr"/>
            <a:r>
              <a:rPr sz="5400" b="1" dirty="0"/>
              <a:t>How can we keep our children safe?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7" name="Where Youth Violence Begins:"/>
          <p:cNvSpPr txBox="1">
            <a:spLocks noGrp="1"/>
          </p:cNvSpPr>
          <p:nvPr>
            <p:ph type="title"/>
          </p:nvPr>
        </p:nvSpPr>
        <p:spPr>
          <a:xfrm>
            <a:off x="347113" y="1283827"/>
            <a:ext cx="10515600" cy="1325563"/>
          </a:xfrm>
          <a:prstGeom prst="rect">
            <a:avLst/>
          </a:prstGeom>
        </p:spPr>
        <p:txBody>
          <a:bodyPr/>
          <a:lstStyle/>
          <a:p>
            <a:r>
              <a:rPr b="1" dirty="0"/>
              <a:t>Where Youth Violence Begins:</a:t>
            </a:r>
          </a:p>
        </p:txBody>
      </p:sp>
      <p:sp>
        <p:nvSpPr>
          <p:cNvPr id="128" name="93% of sexual abuse perpetrators are known to the child.…"/>
          <p:cNvSpPr txBox="1">
            <a:spLocks noGrp="1"/>
          </p:cNvSpPr>
          <p:nvPr>
            <p:ph type="body" idx="1"/>
          </p:nvPr>
        </p:nvSpPr>
        <p:spPr>
          <a:xfrm>
            <a:off x="427795" y="2596410"/>
            <a:ext cx="7129451" cy="2386157"/>
          </a:xfrm>
          <a:prstGeom prst="rect">
            <a:avLst/>
          </a:prstGeom>
        </p:spPr>
        <p:txBody>
          <a:bodyPr/>
          <a:lstStyle/>
          <a:p>
            <a:r>
              <a:rPr dirty="0"/>
              <a:t>93% of sexual abuse perpetrators are known to the child.</a:t>
            </a:r>
          </a:p>
          <a:p>
            <a:r>
              <a:rPr dirty="0"/>
              <a:t>34% of that number are family members.</a:t>
            </a:r>
          </a:p>
          <a:p>
            <a:r>
              <a:rPr dirty="0"/>
              <a:t>Only 7% are strangers to the child.</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369</TotalTime>
  <Words>5504</Words>
  <Application>Microsoft Macintosh PowerPoint</Application>
  <PresentationFormat>Widescreen</PresentationFormat>
  <Paragraphs>319</Paragraphs>
  <Slides>56</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Avenir Book</vt:lpstr>
      <vt:lpstr>Avenir Heavy</vt:lpstr>
      <vt:lpstr>Avenir Next</vt:lpstr>
      <vt:lpstr>Book Antiqua</vt:lpstr>
      <vt:lpstr>Calibri</vt:lpstr>
      <vt:lpstr>Calibri Light</vt:lpstr>
      <vt:lpstr>Carlito</vt:lpstr>
      <vt:lpstr>Office Theme</vt:lpstr>
      <vt:lpstr>BRINGING PEACE HOME</vt:lpstr>
      <vt:lpstr>Scripture</vt:lpstr>
      <vt:lpstr>The Little Person</vt:lpstr>
      <vt:lpstr>Statistics of Youth Violence</vt:lpstr>
      <vt:lpstr>According to the World Health Organization:</vt:lpstr>
      <vt:lpstr>According to RAINN.org: </vt:lpstr>
      <vt:lpstr>According to RAINN.org</vt:lpstr>
      <vt:lpstr>How can we keep our children safe?</vt:lpstr>
      <vt:lpstr>Where Youth Violence Begins:</vt:lpstr>
      <vt:lpstr>“Far too often, the most violent place for children is the home. ” </vt:lpstr>
      <vt:lpstr>Adverse Childhood Experiences (ACEs) </vt:lpstr>
      <vt:lpstr>ACEs can include:</vt:lpstr>
      <vt:lpstr>“Jesus grew in wisdom, stature, and favor with God and all the people.”</vt:lpstr>
      <vt:lpstr>PowerPoint Presentation</vt:lpstr>
      <vt:lpstr>PowerPoint Presentation</vt:lpstr>
      <vt:lpstr>PowerPoint Presentation</vt:lpstr>
      <vt:lpstr>“Solutions for preventing adverse childhood experiences must begin in the home.”</vt:lpstr>
      <vt:lpstr>Home is not safe when children are:</vt:lpstr>
      <vt:lpstr>“The atmosphere surrounding the souls of fathers and mothers fills the whole house, and is felt in every department of the home.”</vt:lpstr>
      <vt:lpstr>“In order to address the epidemic of aggression among our youth, we must assess the cultural norms that exist inside our homes.”</vt:lpstr>
      <vt:lpstr>When our homes are structured on the concepts of power and control …</vt:lpstr>
      <vt:lpstr>“God’s light came into the world, but people loved the darkness more than the light, for their actions were evil. All who do evil hate the light and refuse to go near it for fear their sins will be exposed.</vt:lpstr>
      <vt:lpstr>“But those who do what is right come to the light so others can see that they are doing what God wants.”</vt:lpstr>
      <vt:lpstr>“Church communities can unknowingly promote ways of thinking that increase abusive patterns of behavior, because we idolize those who wield power.”</vt:lpstr>
      <vt:lpstr>“The Holy Spirit produces this kind of fruit in our lives: love, joy, peace, patience, kindness, goodness, faithfulness, gentleness, and self-control.”</vt:lpstr>
      <vt:lpstr>When we focus on:</vt:lpstr>
      <vt:lpstr>Christ is one with the Father in Love. </vt:lpstr>
      <vt:lpstr>When we focus on power instead of servanthood, we perpetuate an atmosphere that makes abuse thrive.</vt:lpstr>
      <vt:lpstr>We sinfully seek to hold the power of God, without possessing the character of God.</vt:lpstr>
      <vt:lpstr>“Anyone who loves another brother or sister is living in the light and does not cause others to stumble. But anyone who hates [abuses] another brother or sister is still living and walking in darkness.”</vt:lpstr>
      <vt:lpstr>When we exhibit the fortitude required to talk openly and honestly about how to create homes filled with kindness and compassion…</vt:lpstr>
      <vt:lpstr>… when we refuse to protect and enable the familiar habits that endorse a spirit of violence and aggression toward the next generation…</vt:lpstr>
      <vt:lpstr>… the church can begin to experience revival and healing. </vt:lpstr>
      <vt:lpstr>Until we do this, we are stealing the treasure of safety and trust from our children’s hearts.</vt:lpstr>
      <vt:lpstr>When we misrepresent the character of God’s love, we transgress the third commandment.</vt:lpstr>
      <vt:lpstr>“You must not misuse the name of the Lord your God. The Lord will not let you go unpunished if you misuse his name.”</vt:lpstr>
      <vt:lpstr>When our daily example does not showcase the Fruit of the Spirit, we are taking God’s name in vain.</vt:lpstr>
      <vt:lpstr>When we follow the desires of our "sinful nature, the results are very clear: sexual immorality, impurity, lustful pleasures, idolatry, sorcery, hostility, quarreling, jealousy, outbursts of anger, selfish ambition, dissension, division, envy, drunkenness, wild parties, and other sins like these. Let me tell you again, as I have before, that anyone living that sort of life will not inherit the Kingdom of God.”</vt:lpstr>
      <vt:lpstr>“Home should be a little heaven upon earth, a place where the affections are cultivated instead of being studiously repressed. Our happiness depends upon this cultivation of love, sympathy, and true courtesy to one another.</vt:lpstr>
      <vt:lpstr>The sweetest type of heaven is a home where the Spirit of the Lord presides. If the will of God is fulfilled, the husband and wife will respect each other and cultivate love and confidence.”</vt:lpstr>
      <vt:lpstr>“Never forget that you are to make the home bright and happy for yourselves and your children by cherishing the Saviour's attributes. Troubles may invade, but these are the lot of humanity.</vt:lpstr>
      <vt:lpstr>“Let patience, gratitude, and love keep sunshine in the heart though the day may be ever so cloudy. The home may be plain, but it can always be a place where cheerful words are spoken and kindly deeds are done, where courtesy and love are abiding guests.”</vt:lpstr>
      <vt:lpstr>“Neither the husband nor the wife should attempt to exercise over the other an arbitrary control. Do not try to compel each other to yield to your wishes.  You cannot do this and retain each other's love. Be kind, patient, and forbearing, considerate, and courteous.”</vt:lpstr>
      <vt:lpstr>“What sorrow for those who say that evil is good and good is evil, that dark is light and light is dark, that bitter is sweet and sweet is bitter.”</vt:lpstr>
      <vt:lpstr>The Apostle Paul clearly instructs us to:</vt:lpstr>
      <vt:lpstr>When we:</vt:lpstr>
      <vt:lpstr>As long as:</vt:lpstr>
      <vt:lpstr>…we are modeling to our youth:</vt:lpstr>
      <vt:lpstr>We must look in the mirror and address our own violence, our own aggression, our own sense of entitlement to control and power over others.</vt:lpstr>
      <vt:lpstr>We begin by being willing to do whatever it takes to break the silence . . . and enditnow®.</vt:lpstr>
      <vt:lpstr>Silence is not how God defines loving others well.</vt:lpstr>
      <vt:lpstr>Silence is not the way to inspire abusers to embrace humble change.</vt:lpstr>
      <vt:lpstr>Silence is not part of the biblical process of forgiveness. </vt:lpstr>
      <vt:lpstr>Silence does not bring transformation. </vt:lpstr>
      <vt:lpstr>Silence does not facilitate healing.  Silence does not save the lambs.</vt:lpstr>
      <vt:lpstr>Together, we can  break the silence.  Together, we can  enditnow.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Peace Home</dc:title>
  <cp:lastModifiedBy>Arrais, Raquel</cp:lastModifiedBy>
  <cp:revision>36</cp:revision>
  <dcterms:modified xsi:type="dcterms:W3CDTF">2021-04-06T17:33:03Z</dcterms:modified>
</cp:coreProperties>
</file>