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57" r:id="rId2"/>
    <p:sldId id="281" r:id="rId3"/>
    <p:sldId id="260" r:id="rId4"/>
    <p:sldId id="389" r:id="rId5"/>
    <p:sldId id="412" r:id="rId6"/>
    <p:sldId id="336" r:id="rId7"/>
    <p:sldId id="415" r:id="rId8"/>
    <p:sldId id="382" r:id="rId9"/>
    <p:sldId id="411" r:id="rId10"/>
    <p:sldId id="413" r:id="rId11"/>
    <p:sldId id="384" r:id="rId12"/>
    <p:sldId id="287" r:id="rId13"/>
    <p:sldId id="288" r:id="rId14"/>
    <p:sldId id="388" r:id="rId15"/>
    <p:sldId id="296" r:id="rId16"/>
    <p:sldId id="316" r:id="rId17"/>
    <p:sldId id="297" r:id="rId18"/>
    <p:sldId id="387" r:id="rId19"/>
    <p:sldId id="376" r:id="rId20"/>
    <p:sldId id="361" r:id="rId21"/>
    <p:sldId id="410" r:id="rId22"/>
    <p:sldId id="327" r:id="rId23"/>
    <p:sldId id="300" r:id="rId24"/>
    <p:sldId id="308" r:id="rId25"/>
    <p:sldId id="295" r:id="rId26"/>
    <p:sldId id="261" r:id="rId27"/>
    <p:sldId id="379" r:id="rId28"/>
    <p:sldId id="377" r:id="rId29"/>
    <p:sldId id="400" r:id="rId30"/>
    <p:sldId id="396" r:id="rId31"/>
    <p:sldId id="408" r:id="rId32"/>
    <p:sldId id="418" r:id="rId33"/>
    <p:sldId id="395" r:id="rId34"/>
    <p:sldId id="337" r:id="rId35"/>
    <p:sldId id="417" r:id="rId36"/>
    <p:sldId id="405" r:id="rId37"/>
    <p:sldId id="424" r:id="rId38"/>
    <p:sldId id="306" r:id="rId39"/>
    <p:sldId id="419" r:id="rId40"/>
    <p:sldId id="301" r:id="rId41"/>
    <p:sldId id="421" r:id="rId42"/>
    <p:sldId id="416" r:id="rId43"/>
    <p:sldId id="423" r:id="rId44"/>
    <p:sldId id="422" r:id="rId45"/>
    <p:sldId id="269" r:id="rId46"/>
    <p:sldId id="273" r:id="rId47"/>
    <p:sldId id="258" r:id="rId48"/>
    <p:sldId id="315" r:id="rId49"/>
    <p:sldId id="302" r:id="rId50"/>
    <p:sldId id="27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8EBFE-065F-4C8C-8420-6479B50035DF}" type="doc">
      <dgm:prSet loTypeId="urn:microsoft.com/office/officeart/2005/8/layout/matrix3" loCatId="matrix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38390CCA-A870-4780-8C01-38AF67A4AADC}">
      <dgm:prSet phldrT="[Text]" custT="1"/>
      <dgm:spPr/>
      <dgm:t>
        <a:bodyPr/>
        <a:lstStyle/>
        <a:p>
          <a:r>
            <a:rPr lang="en-ZA" sz="2400" b="1" dirty="0">
              <a:solidFill>
                <a:srgbClr val="FFFF00"/>
              </a:solidFill>
            </a:rPr>
            <a:t>Opiates</a:t>
          </a:r>
        </a:p>
      </dgm:t>
    </dgm:pt>
    <dgm:pt modelId="{341D5AEA-1530-4826-9CE9-AA0033BBF110}" type="sibTrans" cxnId="{A3CC97FB-6720-4B86-86A2-1A69E9BFEDB9}">
      <dgm:prSet/>
      <dgm:spPr/>
      <dgm:t>
        <a:bodyPr/>
        <a:lstStyle/>
        <a:p>
          <a:endParaRPr lang="en-ZA"/>
        </a:p>
      </dgm:t>
    </dgm:pt>
    <dgm:pt modelId="{9FA019EF-3275-4E5B-8FB4-D04B9D87113D}" type="parTrans" cxnId="{A3CC97FB-6720-4B86-86A2-1A69E9BFEDB9}">
      <dgm:prSet/>
      <dgm:spPr/>
      <dgm:t>
        <a:bodyPr/>
        <a:lstStyle/>
        <a:p>
          <a:endParaRPr lang="en-ZA"/>
        </a:p>
      </dgm:t>
    </dgm:pt>
    <dgm:pt modelId="{C4E31581-F410-442C-BC63-B102AF62713E}">
      <dgm:prSet custT="1"/>
      <dgm:spPr/>
      <dgm:t>
        <a:bodyPr/>
        <a:lstStyle/>
        <a:p>
          <a:r>
            <a:rPr lang="en-ZA" sz="2000" b="1" dirty="0"/>
            <a:t>Stimulants</a:t>
          </a:r>
        </a:p>
      </dgm:t>
    </dgm:pt>
    <dgm:pt modelId="{5E57BACB-09F7-4560-9643-27D6E8E4C94B}" type="parTrans" cxnId="{161C8FD6-D855-434F-9627-BDB688B393DD}">
      <dgm:prSet/>
      <dgm:spPr/>
      <dgm:t>
        <a:bodyPr/>
        <a:lstStyle/>
        <a:p>
          <a:endParaRPr lang="en-ZA"/>
        </a:p>
      </dgm:t>
    </dgm:pt>
    <dgm:pt modelId="{05139322-2B19-4543-87D7-750179739B6C}" type="sibTrans" cxnId="{161C8FD6-D855-434F-9627-BDB688B393DD}">
      <dgm:prSet/>
      <dgm:spPr/>
      <dgm:t>
        <a:bodyPr/>
        <a:lstStyle/>
        <a:p>
          <a:endParaRPr lang="en-ZA"/>
        </a:p>
      </dgm:t>
    </dgm:pt>
    <dgm:pt modelId="{082FFC50-B394-4B37-BA3C-8619C87214A3}">
      <dgm:prSet custT="1"/>
      <dgm:spPr/>
      <dgm:t>
        <a:bodyPr/>
        <a:lstStyle/>
        <a:p>
          <a:r>
            <a:rPr lang="en-ZA" sz="1600" b="1" dirty="0"/>
            <a:t>Hallucinogens</a:t>
          </a:r>
        </a:p>
      </dgm:t>
    </dgm:pt>
    <dgm:pt modelId="{FB7B49A4-1AE5-4B00-8572-1D8F3FCAC46C}" type="parTrans" cxnId="{935D4ACA-E451-434C-B97F-B0351DB59C49}">
      <dgm:prSet/>
      <dgm:spPr/>
      <dgm:t>
        <a:bodyPr/>
        <a:lstStyle/>
        <a:p>
          <a:endParaRPr lang="en-ZA"/>
        </a:p>
      </dgm:t>
    </dgm:pt>
    <dgm:pt modelId="{B49C0F47-FBD9-47BB-B9E2-42206154763A}" type="sibTrans" cxnId="{935D4ACA-E451-434C-B97F-B0351DB59C49}">
      <dgm:prSet/>
      <dgm:spPr/>
      <dgm:t>
        <a:bodyPr/>
        <a:lstStyle/>
        <a:p>
          <a:endParaRPr lang="en-ZA"/>
        </a:p>
      </dgm:t>
    </dgm:pt>
    <dgm:pt modelId="{92EDDA0D-7E8E-47F6-B076-9B1DC9BF6805}">
      <dgm:prSet custT="1"/>
      <dgm:spPr/>
      <dgm:t>
        <a:bodyPr/>
        <a:lstStyle/>
        <a:p>
          <a:r>
            <a:rPr lang="en-ZA" sz="2000" b="1" dirty="0"/>
            <a:t>Depressants</a:t>
          </a:r>
        </a:p>
      </dgm:t>
    </dgm:pt>
    <dgm:pt modelId="{0F431CEB-8296-4F57-9D61-9377DEE202C2}" type="parTrans" cxnId="{BC772E1E-4BE5-4789-934D-0E4347D24AA1}">
      <dgm:prSet/>
      <dgm:spPr/>
      <dgm:t>
        <a:bodyPr/>
        <a:lstStyle/>
        <a:p>
          <a:endParaRPr lang="en-ZA"/>
        </a:p>
      </dgm:t>
    </dgm:pt>
    <dgm:pt modelId="{7158D392-C5D6-4117-B137-2F10728476A2}" type="sibTrans" cxnId="{BC772E1E-4BE5-4789-934D-0E4347D24AA1}">
      <dgm:prSet/>
      <dgm:spPr/>
      <dgm:t>
        <a:bodyPr/>
        <a:lstStyle/>
        <a:p>
          <a:endParaRPr lang="en-ZA"/>
        </a:p>
      </dgm:t>
    </dgm:pt>
    <dgm:pt modelId="{1F64CFEB-D9DA-4BAC-843D-6A6CE5A9AA76}" type="pres">
      <dgm:prSet presAssocID="{7118EBFE-065F-4C8C-8420-6479B50035DF}" presName="matrix" presStyleCnt="0">
        <dgm:presLayoutVars>
          <dgm:chMax val="1"/>
          <dgm:dir/>
          <dgm:resizeHandles val="exact"/>
        </dgm:presLayoutVars>
      </dgm:prSet>
      <dgm:spPr/>
    </dgm:pt>
    <dgm:pt modelId="{459245BE-1A82-45F0-B60E-3D02657AAAA6}" type="pres">
      <dgm:prSet presAssocID="{7118EBFE-065F-4C8C-8420-6479B50035DF}" presName="diamond" presStyleLbl="bgShp" presStyleIdx="0" presStyleCnt="1" custScaleX="143144" custLinFactNeighborX="-11685"/>
      <dgm:spPr/>
    </dgm:pt>
    <dgm:pt modelId="{ADC7B482-A82B-43C5-9578-4939015DC450}" type="pres">
      <dgm:prSet presAssocID="{7118EBFE-065F-4C8C-8420-6479B50035DF}" presName="quad1" presStyleLbl="node1" presStyleIdx="0" presStyleCnt="4" custLinFactNeighborX="-26314" custLinFactNeighborY="-6428">
        <dgm:presLayoutVars>
          <dgm:chMax val="0"/>
          <dgm:chPref val="0"/>
          <dgm:bulletEnabled val="1"/>
        </dgm:presLayoutVars>
      </dgm:prSet>
      <dgm:spPr/>
    </dgm:pt>
    <dgm:pt modelId="{8BC8364A-D596-4891-9D12-E4D424821FB3}" type="pres">
      <dgm:prSet presAssocID="{7118EBFE-065F-4C8C-8420-6479B50035DF}" presName="quad2" presStyleLbl="node1" presStyleIdx="1" presStyleCnt="4" custLinFactNeighborX="-28802" custLinFactNeighborY="-6428">
        <dgm:presLayoutVars>
          <dgm:chMax val="0"/>
          <dgm:chPref val="0"/>
          <dgm:bulletEnabled val="1"/>
        </dgm:presLayoutVars>
      </dgm:prSet>
      <dgm:spPr/>
    </dgm:pt>
    <dgm:pt modelId="{0EAD80F8-2023-47B9-9F45-58836DC629F8}" type="pres">
      <dgm:prSet presAssocID="{7118EBFE-065F-4C8C-8420-6479B50035DF}" presName="quad3" presStyleLbl="node1" presStyleIdx="2" presStyleCnt="4" custLinFactNeighborX="-25612" custLinFactNeighborY="-7024">
        <dgm:presLayoutVars>
          <dgm:chMax val="0"/>
          <dgm:chPref val="0"/>
          <dgm:bulletEnabled val="1"/>
        </dgm:presLayoutVars>
      </dgm:prSet>
      <dgm:spPr/>
    </dgm:pt>
    <dgm:pt modelId="{B2FA9CAB-A24C-4FB3-8776-99B5F0C384CA}" type="pres">
      <dgm:prSet presAssocID="{7118EBFE-065F-4C8C-8420-6479B50035DF}" presName="quad4" presStyleLbl="node1" presStyleIdx="3" presStyleCnt="4" custScaleX="106449" custScaleY="96652" custLinFactNeighborX="-26695" custLinFactNeighborY="-2810">
        <dgm:presLayoutVars>
          <dgm:chMax val="0"/>
          <dgm:chPref val="0"/>
          <dgm:bulletEnabled val="1"/>
        </dgm:presLayoutVars>
      </dgm:prSet>
      <dgm:spPr/>
    </dgm:pt>
  </dgm:ptLst>
  <dgm:cxnLst>
    <dgm:cxn modelId="{BC772E1E-4BE5-4789-934D-0E4347D24AA1}" srcId="{7118EBFE-065F-4C8C-8420-6479B50035DF}" destId="{92EDDA0D-7E8E-47F6-B076-9B1DC9BF6805}" srcOrd="3" destOrd="0" parTransId="{0F431CEB-8296-4F57-9D61-9377DEE202C2}" sibTransId="{7158D392-C5D6-4117-B137-2F10728476A2}"/>
    <dgm:cxn modelId="{87614560-89EA-40A9-96ED-69C02622547D}" type="presOf" srcId="{082FFC50-B394-4B37-BA3C-8619C87214A3}" destId="{0EAD80F8-2023-47B9-9F45-58836DC629F8}" srcOrd="0" destOrd="0" presId="urn:microsoft.com/office/officeart/2005/8/layout/matrix3"/>
    <dgm:cxn modelId="{E1EBE142-5C99-4DD7-8B59-4C7D00E17C24}" type="presOf" srcId="{92EDDA0D-7E8E-47F6-B076-9B1DC9BF6805}" destId="{B2FA9CAB-A24C-4FB3-8776-99B5F0C384CA}" srcOrd="0" destOrd="0" presId="urn:microsoft.com/office/officeart/2005/8/layout/matrix3"/>
    <dgm:cxn modelId="{20A9978F-D63A-4CFF-AEF0-BA5866C05C5F}" type="presOf" srcId="{38390CCA-A870-4780-8C01-38AF67A4AADC}" destId="{ADC7B482-A82B-43C5-9578-4939015DC450}" srcOrd="0" destOrd="0" presId="urn:microsoft.com/office/officeart/2005/8/layout/matrix3"/>
    <dgm:cxn modelId="{BC3BB5AA-2697-4399-A7D6-17FDFD0F9476}" type="presOf" srcId="{C4E31581-F410-442C-BC63-B102AF62713E}" destId="{8BC8364A-D596-4891-9D12-E4D424821FB3}" srcOrd="0" destOrd="0" presId="urn:microsoft.com/office/officeart/2005/8/layout/matrix3"/>
    <dgm:cxn modelId="{935D4ACA-E451-434C-B97F-B0351DB59C49}" srcId="{7118EBFE-065F-4C8C-8420-6479B50035DF}" destId="{082FFC50-B394-4B37-BA3C-8619C87214A3}" srcOrd="2" destOrd="0" parTransId="{FB7B49A4-1AE5-4B00-8572-1D8F3FCAC46C}" sibTransId="{B49C0F47-FBD9-47BB-B9E2-42206154763A}"/>
    <dgm:cxn modelId="{161C8FD6-D855-434F-9627-BDB688B393DD}" srcId="{7118EBFE-065F-4C8C-8420-6479B50035DF}" destId="{C4E31581-F410-442C-BC63-B102AF62713E}" srcOrd="1" destOrd="0" parTransId="{5E57BACB-09F7-4560-9643-27D6E8E4C94B}" sibTransId="{05139322-2B19-4543-87D7-750179739B6C}"/>
    <dgm:cxn modelId="{902058F6-54BC-479A-8228-73691B32F08A}" type="presOf" srcId="{7118EBFE-065F-4C8C-8420-6479B50035DF}" destId="{1F64CFEB-D9DA-4BAC-843D-6A6CE5A9AA76}" srcOrd="0" destOrd="0" presId="urn:microsoft.com/office/officeart/2005/8/layout/matrix3"/>
    <dgm:cxn modelId="{A3CC97FB-6720-4B86-86A2-1A69E9BFEDB9}" srcId="{7118EBFE-065F-4C8C-8420-6479B50035DF}" destId="{38390CCA-A870-4780-8C01-38AF67A4AADC}" srcOrd="0" destOrd="0" parTransId="{9FA019EF-3275-4E5B-8FB4-D04B9D87113D}" sibTransId="{341D5AEA-1530-4826-9CE9-AA0033BBF110}"/>
    <dgm:cxn modelId="{C7C17BF1-13BE-4AAF-A8FA-505E77FD671D}" type="presParOf" srcId="{1F64CFEB-D9DA-4BAC-843D-6A6CE5A9AA76}" destId="{459245BE-1A82-45F0-B60E-3D02657AAAA6}" srcOrd="0" destOrd="0" presId="urn:microsoft.com/office/officeart/2005/8/layout/matrix3"/>
    <dgm:cxn modelId="{32F722B3-42FD-4622-88CF-B639102B3823}" type="presParOf" srcId="{1F64CFEB-D9DA-4BAC-843D-6A6CE5A9AA76}" destId="{ADC7B482-A82B-43C5-9578-4939015DC450}" srcOrd="1" destOrd="0" presId="urn:microsoft.com/office/officeart/2005/8/layout/matrix3"/>
    <dgm:cxn modelId="{7A3DB5BE-FEAB-4068-AD47-388027753C12}" type="presParOf" srcId="{1F64CFEB-D9DA-4BAC-843D-6A6CE5A9AA76}" destId="{8BC8364A-D596-4891-9D12-E4D424821FB3}" srcOrd="2" destOrd="0" presId="urn:microsoft.com/office/officeart/2005/8/layout/matrix3"/>
    <dgm:cxn modelId="{C93C45DD-3277-4EE6-9D1B-BF8E175A18AF}" type="presParOf" srcId="{1F64CFEB-D9DA-4BAC-843D-6A6CE5A9AA76}" destId="{0EAD80F8-2023-47B9-9F45-58836DC629F8}" srcOrd="3" destOrd="0" presId="urn:microsoft.com/office/officeart/2005/8/layout/matrix3"/>
    <dgm:cxn modelId="{69EE95FF-1E17-4FFE-9727-67D9A79BC15C}" type="presParOf" srcId="{1F64CFEB-D9DA-4BAC-843D-6A6CE5A9AA76}" destId="{B2FA9CAB-A24C-4FB3-8776-99B5F0C384C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80EB0-FA3E-4746-8FE0-82A4F5769D5E}" type="doc">
      <dgm:prSet loTypeId="urn:microsoft.com/office/officeart/2005/8/layout/process4" loCatId="process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en-ZA"/>
        </a:p>
      </dgm:t>
    </dgm:pt>
    <dgm:pt modelId="{2432A095-F42A-4899-A6E5-2357F80ED956}">
      <dgm:prSet phldrT="[Text]"/>
      <dgm:spPr>
        <a:solidFill>
          <a:srgbClr val="000099"/>
        </a:solidFill>
      </dgm:spPr>
      <dgm:t>
        <a:bodyPr/>
        <a:lstStyle/>
        <a:p>
          <a:r>
            <a:rPr lang="en-ZA" b="1" dirty="0"/>
            <a:t>Treatment of Opioid use disorder</a:t>
          </a:r>
        </a:p>
      </dgm:t>
    </dgm:pt>
    <dgm:pt modelId="{B84A2C48-2F01-4586-AF38-DFFCFB8A71A2}" type="parTrans" cxnId="{612229E7-E848-4F51-B947-DB0DD1D61BDF}">
      <dgm:prSet/>
      <dgm:spPr/>
      <dgm:t>
        <a:bodyPr/>
        <a:lstStyle/>
        <a:p>
          <a:endParaRPr lang="en-ZA"/>
        </a:p>
      </dgm:t>
    </dgm:pt>
    <dgm:pt modelId="{6312BF58-F58E-4E3A-8991-144045538417}" type="sibTrans" cxnId="{612229E7-E848-4F51-B947-DB0DD1D61BDF}">
      <dgm:prSet/>
      <dgm:spPr/>
      <dgm:t>
        <a:bodyPr/>
        <a:lstStyle/>
        <a:p>
          <a:endParaRPr lang="en-ZA"/>
        </a:p>
      </dgm:t>
    </dgm:pt>
    <dgm:pt modelId="{F9335CD1-B8EE-4EAD-88BB-FDDE81C3A0A7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ZA" dirty="0"/>
            <a:t>Suboxone</a:t>
          </a:r>
        </a:p>
      </dgm:t>
    </dgm:pt>
    <dgm:pt modelId="{A40A0996-3AB1-4FEE-A15A-C31B6EC9A46E}" type="parTrans" cxnId="{9AD385A4-D980-4F86-AC48-8EC73F21F316}">
      <dgm:prSet/>
      <dgm:spPr/>
      <dgm:t>
        <a:bodyPr/>
        <a:lstStyle/>
        <a:p>
          <a:endParaRPr lang="en-ZA"/>
        </a:p>
      </dgm:t>
    </dgm:pt>
    <dgm:pt modelId="{14F86BF8-BCD2-4A6D-97BF-DEFF07D09A45}" type="sibTrans" cxnId="{9AD385A4-D980-4F86-AC48-8EC73F21F316}">
      <dgm:prSet/>
      <dgm:spPr/>
      <dgm:t>
        <a:bodyPr/>
        <a:lstStyle/>
        <a:p>
          <a:endParaRPr lang="en-ZA"/>
        </a:p>
      </dgm:t>
    </dgm:pt>
    <dgm:pt modelId="{2F86213C-0D57-4136-8A74-51CE088E7F31}">
      <dgm:prSet phldrT="[Text]"/>
      <dgm:spPr/>
      <dgm:t>
        <a:bodyPr/>
        <a:lstStyle/>
        <a:p>
          <a:r>
            <a:rPr lang="en-ZA" dirty="0"/>
            <a:t>Methadone</a:t>
          </a:r>
        </a:p>
      </dgm:t>
    </dgm:pt>
    <dgm:pt modelId="{68250150-549F-4927-B59A-40B78BE4C3BE}" type="parTrans" cxnId="{2124A251-2EE5-444F-BD0B-E901FBBFB56C}">
      <dgm:prSet/>
      <dgm:spPr/>
      <dgm:t>
        <a:bodyPr/>
        <a:lstStyle/>
        <a:p>
          <a:endParaRPr lang="en-ZA"/>
        </a:p>
      </dgm:t>
    </dgm:pt>
    <dgm:pt modelId="{ABF2CAA4-2887-4D6D-ADDF-BE5D5D65B918}" type="sibTrans" cxnId="{2124A251-2EE5-444F-BD0B-E901FBBFB56C}">
      <dgm:prSet/>
      <dgm:spPr/>
      <dgm:t>
        <a:bodyPr/>
        <a:lstStyle/>
        <a:p>
          <a:endParaRPr lang="en-ZA"/>
        </a:p>
      </dgm:t>
    </dgm:pt>
    <dgm:pt modelId="{7E43D2D9-6F25-43A4-B123-87F32554C01A}">
      <dgm:prSet phldrT="[Text]"/>
      <dgm:spPr>
        <a:solidFill>
          <a:srgbClr val="C00000"/>
        </a:solidFill>
      </dgm:spPr>
      <dgm:t>
        <a:bodyPr/>
        <a:lstStyle/>
        <a:p>
          <a:r>
            <a:rPr lang="en-ZA" b="1" dirty="0"/>
            <a:t>Detox and Maintenance</a:t>
          </a:r>
        </a:p>
      </dgm:t>
    </dgm:pt>
    <dgm:pt modelId="{5C6DDC55-D833-47B3-B542-EDEAE66FD915}" type="parTrans" cxnId="{94A0FB7E-BAF5-4808-9A56-491DE76ED2CF}">
      <dgm:prSet/>
      <dgm:spPr/>
      <dgm:t>
        <a:bodyPr/>
        <a:lstStyle/>
        <a:p>
          <a:endParaRPr lang="en-ZA"/>
        </a:p>
      </dgm:t>
    </dgm:pt>
    <dgm:pt modelId="{48478E70-EC71-42B8-9681-2C51802153AB}" type="sibTrans" cxnId="{94A0FB7E-BAF5-4808-9A56-491DE76ED2CF}">
      <dgm:prSet/>
      <dgm:spPr/>
      <dgm:t>
        <a:bodyPr/>
        <a:lstStyle/>
        <a:p>
          <a:endParaRPr lang="en-ZA"/>
        </a:p>
      </dgm:t>
    </dgm:pt>
    <dgm:pt modelId="{47B05765-DD0C-4855-9A96-0971B3D31A72}">
      <dgm:prSet phldrT="[Text]"/>
      <dgm:spPr>
        <a:solidFill>
          <a:srgbClr val="000099"/>
        </a:solidFill>
      </dgm:spPr>
      <dgm:t>
        <a:bodyPr/>
        <a:lstStyle/>
        <a:p>
          <a:r>
            <a:rPr lang="en-ZA" b="1" dirty="0"/>
            <a:t>Treatment of Opioid use disorder</a:t>
          </a:r>
        </a:p>
      </dgm:t>
    </dgm:pt>
    <dgm:pt modelId="{97A9E596-8B0E-482F-9577-9B9D25CBF8ED}" type="parTrans" cxnId="{BF881BCA-0065-4643-BC7C-65FDD8EF1BCD}">
      <dgm:prSet/>
      <dgm:spPr/>
      <dgm:t>
        <a:bodyPr/>
        <a:lstStyle/>
        <a:p>
          <a:endParaRPr lang="en-ZA"/>
        </a:p>
      </dgm:t>
    </dgm:pt>
    <dgm:pt modelId="{96924F91-F53C-4769-B942-0C65C816E801}" type="sibTrans" cxnId="{BF881BCA-0065-4643-BC7C-65FDD8EF1BCD}">
      <dgm:prSet/>
      <dgm:spPr/>
      <dgm:t>
        <a:bodyPr/>
        <a:lstStyle/>
        <a:p>
          <a:endParaRPr lang="en-ZA"/>
        </a:p>
      </dgm:t>
    </dgm:pt>
    <dgm:pt modelId="{59AAD323-CFE3-4347-A165-5524AB70CE74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ZA" dirty="0"/>
            <a:t>Suboxone</a:t>
          </a:r>
        </a:p>
      </dgm:t>
    </dgm:pt>
    <dgm:pt modelId="{3BBCF64E-56B3-4C7D-B85D-8919FD477FEF}" type="parTrans" cxnId="{D7206103-D7ED-44DE-83B9-71CCD32290A0}">
      <dgm:prSet/>
      <dgm:spPr/>
      <dgm:t>
        <a:bodyPr/>
        <a:lstStyle/>
        <a:p>
          <a:endParaRPr lang="en-ZA"/>
        </a:p>
      </dgm:t>
    </dgm:pt>
    <dgm:pt modelId="{C2FB415E-77BF-434C-8D9B-B24C39909441}" type="sibTrans" cxnId="{D7206103-D7ED-44DE-83B9-71CCD32290A0}">
      <dgm:prSet/>
      <dgm:spPr/>
      <dgm:t>
        <a:bodyPr/>
        <a:lstStyle/>
        <a:p>
          <a:endParaRPr lang="en-ZA"/>
        </a:p>
      </dgm:t>
    </dgm:pt>
    <dgm:pt modelId="{FA45AC16-0D73-4724-926C-1841F7FBC41E}">
      <dgm:prSet phldrT="[Text]"/>
      <dgm:spPr/>
      <dgm:t>
        <a:bodyPr/>
        <a:lstStyle/>
        <a:p>
          <a:r>
            <a:rPr lang="en-ZA" dirty="0"/>
            <a:t>Methadone</a:t>
          </a:r>
        </a:p>
      </dgm:t>
    </dgm:pt>
    <dgm:pt modelId="{B350C4D5-944F-4A0E-B98B-61B84F5BA43F}" type="parTrans" cxnId="{E5C0C181-6C1C-4EA2-A883-A9C53DF774D2}">
      <dgm:prSet/>
      <dgm:spPr/>
      <dgm:t>
        <a:bodyPr/>
        <a:lstStyle/>
        <a:p>
          <a:endParaRPr lang="en-ZA"/>
        </a:p>
      </dgm:t>
    </dgm:pt>
    <dgm:pt modelId="{DD8A2FDE-A704-4EA0-9537-F5A7882A574E}" type="sibTrans" cxnId="{E5C0C181-6C1C-4EA2-A883-A9C53DF774D2}">
      <dgm:prSet/>
      <dgm:spPr/>
      <dgm:t>
        <a:bodyPr/>
        <a:lstStyle/>
        <a:p>
          <a:endParaRPr lang="en-ZA"/>
        </a:p>
      </dgm:t>
    </dgm:pt>
    <dgm:pt modelId="{EC7D2490-FA5D-49F1-84C5-D10780B925EB}">
      <dgm:prSet phldrT="[Text]"/>
      <dgm:spPr>
        <a:solidFill>
          <a:srgbClr val="C00000"/>
        </a:solidFill>
      </dgm:spPr>
      <dgm:t>
        <a:bodyPr/>
        <a:lstStyle/>
        <a:p>
          <a:r>
            <a:rPr lang="en-ZA" b="1" dirty="0"/>
            <a:t>Detox and Maintenance</a:t>
          </a:r>
          <a:endParaRPr lang="en-ZA"/>
        </a:p>
      </dgm:t>
    </dgm:pt>
    <dgm:pt modelId="{960BBFF7-0450-42C9-9BE2-A364D61B4BD4}" type="parTrans" cxnId="{89B7D401-7800-4919-BFAF-A6C54A803051}">
      <dgm:prSet/>
      <dgm:spPr/>
      <dgm:t>
        <a:bodyPr/>
        <a:lstStyle/>
        <a:p>
          <a:endParaRPr lang="en-ZA"/>
        </a:p>
      </dgm:t>
    </dgm:pt>
    <dgm:pt modelId="{4B1A4B74-D183-4D69-8851-490BAD23AED5}" type="sibTrans" cxnId="{89B7D401-7800-4919-BFAF-A6C54A803051}">
      <dgm:prSet/>
      <dgm:spPr/>
      <dgm:t>
        <a:bodyPr/>
        <a:lstStyle/>
        <a:p>
          <a:endParaRPr lang="en-ZA"/>
        </a:p>
      </dgm:t>
    </dgm:pt>
    <dgm:pt modelId="{3AD3FD7C-A7AD-49C5-AECE-09A967219675}" type="pres">
      <dgm:prSet presAssocID="{80980EB0-FA3E-4746-8FE0-82A4F5769D5E}" presName="Name0" presStyleCnt="0">
        <dgm:presLayoutVars>
          <dgm:dir/>
          <dgm:animLvl val="lvl"/>
          <dgm:resizeHandles val="exact"/>
        </dgm:presLayoutVars>
      </dgm:prSet>
      <dgm:spPr/>
    </dgm:pt>
    <dgm:pt modelId="{5B02A65A-F3CE-48C8-A7B3-420F88A3EEF9}" type="pres">
      <dgm:prSet presAssocID="{EC7D2490-FA5D-49F1-84C5-D10780B925EB}" presName="boxAndChildren" presStyleCnt="0"/>
      <dgm:spPr/>
    </dgm:pt>
    <dgm:pt modelId="{47ED07AF-1A32-4E9E-8D18-26814639253E}" type="pres">
      <dgm:prSet presAssocID="{EC7D2490-FA5D-49F1-84C5-D10780B925EB}" presName="parentTextBox" presStyleLbl="node1" presStyleIdx="0" presStyleCnt="4"/>
      <dgm:spPr/>
    </dgm:pt>
    <dgm:pt modelId="{39846E9A-7279-4F5B-8021-682F5C8E39C8}" type="pres">
      <dgm:prSet presAssocID="{96924F91-F53C-4769-B942-0C65C816E801}" presName="sp" presStyleCnt="0"/>
      <dgm:spPr/>
    </dgm:pt>
    <dgm:pt modelId="{4E612619-44AE-4D31-945C-C311D34A5B12}" type="pres">
      <dgm:prSet presAssocID="{47B05765-DD0C-4855-9A96-0971B3D31A72}" presName="arrowAndChildren" presStyleCnt="0"/>
      <dgm:spPr/>
    </dgm:pt>
    <dgm:pt modelId="{D1A4B1CC-DA05-4476-AEC3-9B6235904826}" type="pres">
      <dgm:prSet presAssocID="{47B05765-DD0C-4855-9A96-0971B3D31A72}" presName="parentTextArrow" presStyleLbl="node1" presStyleIdx="0" presStyleCnt="4" custLinFactNeighborY="-74"/>
      <dgm:spPr/>
    </dgm:pt>
    <dgm:pt modelId="{A0BEDFF9-7D20-412A-AD7E-8FEDB82D3039}" type="pres">
      <dgm:prSet presAssocID="{47B05765-DD0C-4855-9A96-0971B3D31A72}" presName="arrow" presStyleLbl="node1" presStyleIdx="1" presStyleCnt="4"/>
      <dgm:spPr/>
    </dgm:pt>
    <dgm:pt modelId="{0DF97FFA-EBF0-4FBB-8C91-FFF1F5D3D28F}" type="pres">
      <dgm:prSet presAssocID="{47B05765-DD0C-4855-9A96-0971B3D31A72}" presName="descendantArrow" presStyleCnt="0"/>
      <dgm:spPr/>
    </dgm:pt>
    <dgm:pt modelId="{E06F0EAB-840E-463A-A82B-3819FB17446F}" type="pres">
      <dgm:prSet presAssocID="{59AAD323-CFE3-4347-A165-5524AB70CE74}" presName="childTextArrow" presStyleLbl="fgAccFollowNode1" presStyleIdx="0" presStyleCnt="4">
        <dgm:presLayoutVars>
          <dgm:bulletEnabled val="1"/>
        </dgm:presLayoutVars>
      </dgm:prSet>
      <dgm:spPr/>
    </dgm:pt>
    <dgm:pt modelId="{55DD93A8-A497-40E0-95F6-B5B93EDFB059}" type="pres">
      <dgm:prSet presAssocID="{FA45AC16-0D73-4724-926C-1841F7FBC41E}" presName="childTextArrow" presStyleLbl="fgAccFollowNode1" presStyleIdx="1" presStyleCnt="4">
        <dgm:presLayoutVars>
          <dgm:bulletEnabled val="1"/>
        </dgm:presLayoutVars>
      </dgm:prSet>
      <dgm:spPr/>
    </dgm:pt>
    <dgm:pt modelId="{B7BB0A72-1DF1-4B04-8CA2-AA4E4C904170}" type="pres">
      <dgm:prSet presAssocID="{48478E70-EC71-42B8-9681-2C51802153AB}" presName="sp" presStyleCnt="0"/>
      <dgm:spPr/>
    </dgm:pt>
    <dgm:pt modelId="{6100CFDC-2BE4-4E8E-AD44-C4E9D9704DBD}" type="pres">
      <dgm:prSet presAssocID="{7E43D2D9-6F25-43A4-B123-87F32554C01A}" presName="arrowAndChildren" presStyleCnt="0"/>
      <dgm:spPr/>
    </dgm:pt>
    <dgm:pt modelId="{33C1A025-1ED6-473D-88F4-C3E50222E877}" type="pres">
      <dgm:prSet presAssocID="{7E43D2D9-6F25-43A4-B123-87F32554C01A}" presName="parentTextArrow" presStyleLbl="node1" presStyleIdx="2" presStyleCnt="4"/>
      <dgm:spPr/>
    </dgm:pt>
    <dgm:pt modelId="{B4B55335-76BD-4DC0-9EB6-0207E6CEFB55}" type="pres">
      <dgm:prSet presAssocID="{6312BF58-F58E-4E3A-8991-144045538417}" presName="sp" presStyleCnt="0"/>
      <dgm:spPr/>
    </dgm:pt>
    <dgm:pt modelId="{5B671F74-052C-484F-BBA8-B74B60CC6FEA}" type="pres">
      <dgm:prSet presAssocID="{2432A095-F42A-4899-A6E5-2357F80ED956}" presName="arrowAndChildren" presStyleCnt="0"/>
      <dgm:spPr/>
    </dgm:pt>
    <dgm:pt modelId="{C39CFA5A-18D8-46C4-95C2-BE5644435DF4}" type="pres">
      <dgm:prSet presAssocID="{2432A095-F42A-4899-A6E5-2357F80ED956}" presName="parentTextArrow" presStyleLbl="node1" presStyleIdx="2" presStyleCnt="4"/>
      <dgm:spPr/>
    </dgm:pt>
    <dgm:pt modelId="{0C12859E-1A22-4914-8FF0-EEE381AB56F9}" type="pres">
      <dgm:prSet presAssocID="{2432A095-F42A-4899-A6E5-2357F80ED956}" presName="arrow" presStyleLbl="node1" presStyleIdx="3" presStyleCnt="4" custLinFactNeighborY="-74"/>
      <dgm:spPr/>
    </dgm:pt>
    <dgm:pt modelId="{163F29E0-41DF-4B21-A6CF-D15CC1B26067}" type="pres">
      <dgm:prSet presAssocID="{2432A095-F42A-4899-A6E5-2357F80ED956}" presName="descendantArrow" presStyleCnt="0"/>
      <dgm:spPr/>
    </dgm:pt>
    <dgm:pt modelId="{5CDE4B9D-FE2A-4733-8952-E35A34B5D183}" type="pres">
      <dgm:prSet presAssocID="{F9335CD1-B8EE-4EAD-88BB-FDDE81C3A0A7}" presName="childTextArrow" presStyleLbl="fgAccFollowNode1" presStyleIdx="2" presStyleCnt="4">
        <dgm:presLayoutVars>
          <dgm:bulletEnabled val="1"/>
        </dgm:presLayoutVars>
      </dgm:prSet>
      <dgm:spPr/>
    </dgm:pt>
    <dgm:pt modelId="{EAAED4F7-D9B1-44E6-9584-828570EF2F8E}" type="pres">
      <dgm:prSet presAssocID="{2F86213C-0D57-4136-8A74-51CE088E7F31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9B7D401-7800-4919-BFAF-A6C54A803051}" srcId="{80980EB0-FA3E-4746-8FE0-82A4F5769D5E}" destId="{EC7D2490-FA5D-49F1-84C5-D10780B925EB}" srcOrd="3" destOrd="0" parTransId="{960BBFF7-0450-42C9-9BE2-A364D61B4BD4}" sibTransId="{4B1A4B74-D183-4D69-8851-490BAD23AED5}"/>
    <dgm:cxn modelId="{D7206103-D7ED-44DE-83B9-71CCD32290A0}" srcId="{47B05765-DD0C-4855-9A96-0971B3D31A72}" destId="{59AAD323-CFE3-4347-A165-5524AB70CE74}" srcOrd="0" destOrd="0" parTransId="{3BBCF64E-56B3-4C7D-B85D-8919FD477FEF}" sibTransId="{C2FB415E-77BF-434C-8D9B-B24C39909441}"/>
    <dgm:cxn modelId="{53C48006-5E39-494F-AB26-027E980E333D}" type="presOf" srcId="{FA45AC16-0D73-4724-926C-1841F7FBC41E}" destId="{55DD93A8-A497-40E0-95F6-B5B93EDFB059}" srcOrd="0" destOrd="0" presId="urn:microsoft.com/office/officeart/2005/8/layout/process4"/>
    <dgm:cxn modelId="{58C3A807-E15C-4BE3-81BF-3166E2BF292C}" type="presOf" srcId="{2F86213C-0D57-4136-8A74-51CE088E7F31}" destId="{EAAED4F7-D9B1-44E6-9584-828570EF2F8E}" srcOrd="0" destOrd="0" presId="urn:microsoft.com/office/officeart/2005/8/layout/process4"/>
    <dgm:cxn modelId="{E182CE2E-CFB8-48FA-81CE-CD5431C89BBF}" type="presOf" srcId="{F9335CD1-B8EE-4EAD-88BB-FDDE81C3A0A7}" destId="{5CDE4B9D-FE2A-4733-8952-E35A34B5D183}" srcOrd="0" destOrd="0" presId="urn:microsoft.com/office/officeart/2005/8/layout/process4"/>
    <dgm:cxn modelId="{F030F167-C562-46EA-B5E4-886BD1F3064D}" type="presOf" srcId="{47B05765-DD0C-4855-9A96-0971B3D31A72}" destId="{D1A4B1CC-DA05-4476-AEC3-9B6235904826}" srcOrd="0" destOrd="0" presId="urn:microsoft.com/office/officeart/2005/8/layout/process4"/>
    <dgm:cxn modelId="{2124A251-2EE5-444F-BD0B-E901FBBFB56C}" srcId="{2432A095-F42A-4899-A6E5-2357F80ED956}" destId="{2F86213C-0D57-4136-8A74-51CE088E7F31}" srcOrd="1" destOrd="0" parTransId="{68250150-549F-4927-B59A-40B78BE4C3BE}" sibTransId="{ABF2CAA4-2887-4D6D-ADDF-BE5D5D65B918}"/>
    <dgm:cxn modelId="{94A0FB7E-BAF5-4808-9A56-491DE76ED2CF}" srcId="{80980EB0-FA3E-4746-8FE0-82A4F5769D5E}" destId="{7E43D2D9-6F25-43A4-B123-87F32554C01A}" srcOrd="1" destOrd="0" parTransId="{5C6DDC55-D833-47B3-B542-EDEAE66FD915}" sibTransId="{48478E70-EC71-42B8-9681-2C51802153AB}"/>
    <dgm:cxn modelId="{E5C0C181-6C1C-4EA2-A883-A9C53DF774D2}" srcId="{47B05765-DD0C-4855-9A96-0971B3D31A72}" destId="{FA45AC16-0D73-4724-926C-1841F7FBC41E}" srcOrd="1" destOrd="0" parTransId="{B350C4D5-944F-4A0E-B98B-61B84F5BA43F}" sibTransId="{DD8A2FDE-A704-4EA0-9537-F5A7882A574E}"/>
    <dgm:cxn modelId="{9AD385A4-D980-4F86-AC48-8EC73F21F316}" srcId="{2432A095-F42A-4899-A6E5-2357F80ED956}" destId="{F9335CD1-B8EE-4EAD-88BB-FDDE81C3A0A7}" srcOrd="0" destOrd="0" parTransId="{A40A0996-3AB1-4FEE-A15A-C31B6EC9A46E}" sibTransId="{14F86BF8-BCD2-4A6D-97BF-DEFF07D09A45}"/>
    <dgm:cxn modelId="{BF7237A9-1822-410B-AD2C-47DCCA049BB7}" type="presOf" srcId="{EC7D2490-FA5D-49F1-84C5-D10780B925EB}" destId="{47ED07AF-1A32-4E9E-8D18-26814639253E}" srcOrd="0" destOrd="0" presId="urn:microsoft.com/office/officeart/2005/8/layout/process4"/>
    <dgm:cxn modelId="{EA8F73BB-656F-4EE0-80E4-593773A05EAE}" type="presOf" srcId="{47B05765-DD0C-4855-9A96-0971B3D31A72}" destId="{A0BEDFF9-7D20-412A-AD7E-8FEDB82D3039}" srcOrd="1" destOrd="0" presId="urn:microsoft.com/office/officeart/2005/8/layout/process4"/>
    <dgm:cxn modelId="{D3676BBD-72B3-44A7-84E3-D8A997CA2029}" type="presOf" srcId="{2432A095-F42A-4899-A6E5-2357F80ED956}" destId="{C39CFA5A-18D8-46C4-95C2-BE5644435DF4}" srcOrd="0" destOrd="0" presId="urn:microsoft.com/office/officeart/2005/8/layout/process4"/>
    <dgm:cxn modelId="{BF881BCA-0065-4643-BC7C-65FDD8EF1BCD}" srcId="{80980EB0-FA3E-4746-8FE0-82A4F5769D5E}" destId="{47B05765-DD0C-4855-9A96-0971B3D31A72}" srcOrd="2" destOrd="0" parTransId="{97A9E596-8B0E-482F-9577-9B9D25CBF8ED}" sibTransId="{96924F91-F53C-4769-B942-0C65C816E801}"/>
    <dgm:cxn modelId="{6B6177DE-FE20-4B6C-B15E-7FA2F5CB7ECA}" type="presOf" srcId="{80980EB0-FA3E-4746-8FE0-82A4F5769D5E}" destId="{3AD3FD7C-A7AD-49C5-AECE-09A967219675}" srcOrd="0" destOrd="0" presId="urn:microsoft.com/office/officeart/2005/8/layout/process4"/>
    <dgm:cxn modelId="{00A294E4-CD10-4065-9576-EC274C49F39C}" type="presOf" srcId="{2432A095-F42A-4899-A6E5-2357F80ED956}" destId="{0C12859E-1A22-4914-8FF0-EEE381AB56F9}" srcOrd="1" destOrd="0" presId="urn:microsoft.com/office/officeart/2005/8/layout/process4"/>
    <dgm:cxn modelId="{32673AE5-AE9A-46BF-8B9B-58E992871362}" type="presOf" srcId="{7E43D2D9-6F25-43A4-B123-87F32554C01A}" destId="{33C1A025-1ED6-473D-88F4-C3E50222E877}" srcOrd="0" destOrd="0" presId="urn:microsoft.com/office/officeart/2005/8/layout/process4"/>
    <dgm:cxn modelId="{375228E7-8913-4188-B1A7-2265779E4517}" type="presOf" srcId="{59AAD323-CFE3-4347-A165-5524AB70CE74}" destId="{E06F0EAB-840E-463A-A82B-3819FB17446F}" srcOrd="0" destOrd="0" presId="urn:microsoft.com/office/officeart/2005/8/layout/process4"/>
    <dgm:cxn modelId="{612229E7-E848-4F51-B947-DB0DD1D61BDF}" srcId="{80980EB0-FA3E-4746-8FE0-82A4F5769D5E}" destId="{2432A095-F42A-4899-A6E5-2357F80ED956}" srcOrd="0" destOrd="0" parTransId="{B84A2C48-2F01-4586-AF38-DFFCFB8A71A2}" sibTransId="{6312BF58-F58E-4E3A-8991-144045538417}"/>
    <dgm:cxn modelId="{FAC75DC1-6464-4956-8F66-E2F51F94629A}" type="presParOf" srcId="{3AD3FD7C-A7AD-49C5-AECE-09A967219675}" destId="{5B02A65A-F3CE-48C8-A7B3-420F88A3EEF9}" srcOrd="0" destOrd="0" presId="urn:microsoft.com/office/officeart/2005/8/layout/process4"/>
    <dgm:cxn modelId="{5A4EDC05-1494-43BB-88E2-9359809041F6}" type="presParOf" srcId="{5B02A65A-F3CE-48C8-A7B3-420F88A3EEF9}" destId="{47ED07AF-1A32-4E9E-8D18-26814639253E}" srcOrd="0" destOrd="0" presId="urn:microsoft.com/office/officeart/2005/8/layout/process4"/>
    <dgm:cxn modelId="{7739EC29-AF26-47FE-92C4-DFC798654FC9}" type="presParOf" srcId="{3AD3FD7C-A7AD-49C5-AECE-09A967219675}" destId="{39846E9A-7279-4F5B-8021-682F5C8E39C8}" srcOrd="1" destOrd="0" presId="urn:microsoft.com/office/officeart/2005/8/layout/process4"/>
    <dgm:cxn modelId="{193CBEBF-357C-4F48-8B3F-8A698FB3ECE1}" type="presParOf" srcId="{3AD3FD7C-A7AD-49C5-AECE-09A967219675}" destId="{4E612619-44AE-4D31-945C-C311D34A5B12}" srcOrd="2" destOrd="0" presId="urn:microsoft.com/office/officeart/2005/8/layout/process4"/>
    <dgm:cxn modelId="{0E5168BE-E20A-4A86-9311-DB0A6335FBE6}" type="presParOf" srcId="{4E612619-44AE-4D31-945C-C311D34A5B12}" destId="{D1A4B1CC-DA05-4476-AEC3-9B6235904826}" srcOrd="0" destOrd="0" presId="urn:microsoft.com/office/officeart/2005/8/layout/process4"/>
    <dgm:cxn modelId="{03179D4F-7CFB-4881-9675-C394D52E0833}" type="presParOf" srcId="{4E612619-44AE-4D31-945C-C311D34A5B12}" destId="{A0BEDFF9-7D20-412A-AD7E-8FEDB82D3039}" srcOrd="1" destOrd="0" presId="urn:microsoft.com/office/officeart/2005/8/layout/process4"/>
    <dgm:cxn modelId="{A5ECC755-9837-412F-B01B-B493C88D5D95}" type="presParOf" srcId="{4E612619-44AE-4D31-945C-C311D34A5B12}" destId="{0DF97FFA-EBF0-4FBB-8C91-FFF1F5D3D28F}" srcOrd="2" destOrd="0" presId="urn:microsoft.com/office/officeart/2005/8/layout/process4"/>
    <dgm:cxn modelId="{F3DF5470-82ED-4B79-BE74-8323F5EF29E9}" type="presParOf" srcId="{0DF97FFA-EBF0-4FBB-8C91-FFF1F5D3D28F}" destId="{E06F0EAB-840E-463A-A82B-3819FB17446F}" srcOrd="0" destOrd="0" presId="urn:microsoft.com/office/officeart/2005/8/layout/process4"/>
    <dgm:cxn modelId="{E4540868-CB7B-4916-A02D-BC7691CF3AA0}" type="presParOf" srcId="{0DF97FFA-EBF0-4FBB-8C91-FFF1F5D3D28F}" destId="{55DD93A8-A497-40E0-95F6-B5B93EDFB059}" srcOrd="1" destOrd="0" presId="urn:microsoft.com/office/officeart/2005/8/layout/process4"/>
    <dgm:cxn modelId="{01753BFC-3698-4269-B845-AE7CA2ABADF5}" type="presParOf" srcId="{3AD3FD7C-A7AD-49C5-AECE-09A967219675}" destId="{B7BB0A72-1DF1-4B04-8CA2-AA4E4C904170}" srcOrd="3" destOrd="0" presId="urn:microsoft.com/office/officeart/2005/8/layout/process4"/>
    <dgm:cxn modelId="{7FCAE9CA-AD16-4902-9405-8AECBAE0D2BE}" type="presParOf" srcId="{3AD3FD7C-A7AD-49C5-AECE-09A967219675}" destId="{6100CFDC-2BE4-4E8E-AD44-C4E9D9704DBD}" srcOrd="4" destOrd="0" presId="urn:microsoft.com/office/officeart/2005/8/layout/process4"/>
    <dgm:cxn modelId="{DA8124FC-2DEF-4D4E-B5F8-E1A40313AF08}" type="presParOf" srcId="{6100CFDC-2BE4-4E8E-AD44-C4E9D9704DBD}" destId="{33C1A025-1ED6-473D-88F4-C3E50222E877}" srcOrd="0" destOrd="0" presId="urn:microsoft.com/office/officeart/2005/8/layout/process4"/>
    <dgm:cxn modelId="{8B84A84E-E415-40E4-9C01-43A7DB187C68}" type="presParOf" srcId="{3AD3FD7C-A7AD-49C5-AECE-09A967219675}" destId="{B4B55335-76BD-4DC0-9EB6-0207E6CEFB55}" srcOrd="5" destOrd="0" presId="urn:microsoft.com/office/officeart/2005/8/layout/process4"/>
    <dgm:cxn modelId="{6BE29D2D-2534-4F5C-B150-760B07443AD5}" type="presParOf" srcId="{3AD3FD7C-A7AD-49C5-AECE-09A967219675}" destId="{5B671F74-052C-484F-BBA8-B74B60CC6FEA}" srcOrd="6" destOrd="0" presId="urn:microsoft.com/office/officeart/2005/8/layout/process4"/>
    <dgm:cxn modelId="{566452FB-A06F-46A1-8AA4-B7CF93C17751}" type="presParOf" srcId="{5B671F74-052C-484F-BBA8-B74B60CC6FEA}" destId="{C39CFA5A-18D8-46C4-95C2-BE5644435DF4}" srcOrd="0" destOrd="0" presId="urn:microsoft.com/office/officeart/2005/8/layout/process4"/>
    <dgm:cxn modelId="{4150AAF2-EACC-4AD6-9614-9986D786BBBA}" type="presParOf" srcId="{5B671F74-052C-484F-BBA8-B74B60CC6FEA}" destId="{0C12859E-1A22-4914-8FF0-EEE381AB56F9}" srcOrd="1" destOrd="0" presId="urn:microsoft.com/office/officeart/2005/8/layout/process4"/>
    <dgm:cxn modelId="{1733A0DA-F55A-4495-BE16-4E0F589F538F}" type="presParOf" srcId="{5B671F74-052C-484F-BBA8-B74B60CC6FEA}" destId="{163F29E0-41DF-4B21-A6CF-D15CC1B26067}" srcOrd="2" destOrd="0" presId="urn:microsoft.com/office/officeart/2005/8/layout/process4"/>
    <dgm:cxn modelId="{2B111A6C-99C8-48D8-A555-EE105FD13CAB}" type="presParOf" srcId="{163F29E0-41DF-4B21-A6CF-D15CC1B26067}" destId="{5CDE4B9D-FE2A-4733-8952-E35A34B5D183}" srcOrd="0" destOrd="0" presId="urn:microsoft.com/office/officeart/2005/8/layout/process4"/>
    <dgm:cxn modelId="{4225624A-94ED-4C26-88A7-EF5EBD3B0288}" type="presParOf" srcId="{163F29E0-41DF-4B21-A6CF-D15CC1B26067}" destId="{EAAED4F7-D9B1-44E6-9584-828570EF2F8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245BE-1A82-45F0-B60E-3D02657AAAA6}">
      <dsp:nvSpPr>
        <dsp:cNvPr id="0" name=""/>
        <dsp:cNvSpPr/>
      </dsp:nvSpPr>
      <dsp:spPr>
        <a:xfrm>
          <a:off x="153262" y="0"/>
          <a:ext cx="6544543" cy="4572000"/>
        </a:xfrm>
        <a:prstGeom prst="diamond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DC7B482-A82B-43C5-9578-4939015DC450}">
      <dsp:nvSpPr>
        <dsp:cNvPr id="0" name=""/>
        <dsp:cNvSpPr/>
      </dsp:nvSpPr>
      <dsp:spPr>
        <a:xfrm>
          <a:off x="1638912" y="319723"/>
          <a:ext cx="1783080" cy="1783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solidFill>
                <a:srgbClr val="FFFF00"/>
              </a:solidFill>
            </a:rPr>
            <a:t>Opiates</a:t>
          </a:r>
        </a:p>
      </dsp:txBody>
      <dsp:txXfrm>
        <a:off x="1725955" y="406766"/>
        <a:ext cx="1608994" cy="1608994"/>
      </dsp:txXfrm>
    </dsp:sp>
    <dsp:sp modelId="{8BC8364A-D596-4891-9D12-E4D424821FB3}">
      <dsp:nvSpPr>
        <dsp:cNvPr id="0" name=""/>
        <dsp:cNvSpPr/>
      </dsp:nvSpPr>
      <dsp:spPr>
        <a:xfrm>
          <a:off x="3514789" y="319723"/>
          <a:ext cx="1783080" cy="1783080"/>
        </a:xfrm>
        <a:prstGeom prst="roundRect">
          <a:avLst/>
        </a:prstGeom>
        <a:gradFill rotWithShape="0">
          <a:gsLst>
            <a:gs pos="0">
              <a:schemeClr val="accent4">
                <a:hueOff val="-164204"/>
                <a:satOff val="4903"/>
                <a:lumOff val="1895"/>
                <a:alphaOff val="0"/>
                <a:tint val="96000"/>
                <a:lumMod val="104000"/>
              </a:schemeClr>
            </a:gs>
            <a:gs pos="100000">
              <a:schemeClr val="accent4">
                <a:hueOff val="-164204"/>
                <a:satOff val="4903"/>
                <a:lumOff val="189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Stimulants</a:t>
          </a:r>
        </a:p>
      </dsp:txBody>
      <dsp:txXfrm>
        <a:off x="3601832" y="406766"/>
        <a:ext cx="1608994" cy="1608994"/>
      </dsp:txXfrm>
    </dsp:sp>
    <dsp:sp modelId="{0EAD80F8-2023-47B9-9F45-58836DC629F8}">
      <dsp:nvSpPr>
        <dsp:cNvPr id="0" name=""/>
        <dsp:cNvSpPr/>
      </dsp:nvSpPr>
      <dsp:spPr>
        <a:xfrm>
          <a:off x="1651430" y="2229336"/>
          <a:ext cx="1783080" cy="1783080"/>
        </a:xfrm>
        <a:prstGeom prst="roundRect">
          <a:avLst/>
        </a:prstGeom>
        <a:gradFill rotWithShape="0">
          <a:gsLst>
            <a:gs pos="0">
              <a:schemeClr val="accent4">
                <a:hueOff val="-328408"/>
                <a:satOff val="9806"/>
                <a:lumOff val="3791"/>
                <a:alphaOff val="0"/>
                <a:tint val="96000"/>
                <a:lumMod val="104000"/>
              </a:schemeClr>
            </a:gs>
            <a:gs pos="100000">
              <a:schemeClr val="accent4">
                <a:hueOff val="-328408"/>
                <a:satOff val="9806"/>
                <a:lumOff val="379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Hallucinogens</a:t>
          </a:r>
        </a:p>
      </dsp:txBody>
      <dsp:txXfrm>
        <a:off x="1738473" y="2316379"/>
        <a:ext cx="1608994" cy="1608994"/>
      </dsp:txXfrm>
    </dsp:sp>
    <dsp:sp modelId="{B2FA9CAB-A24C-4FB3-8776-99B5F0C384CA}">
      <dsp:nvSpPr>
        <dsp:cNvPr id="0" name=""/>
        <dsp:cNvSpPr/>
      </dsp:nvSpPr>
      <dsp:spPr>
        <a:xfrm>
          <a:off x="3494863" y="2304475"/>
          <a:ext cx="1898070" cy="1723382"/>
        </a:xfrm>
        <a:prstGeom prst="roundRect">
          <a:avLst/>
        </a:prstGeom>
        <a:gradFill rotWithShape="0">
          <a:gsLst>
            <a:gs pos="0">
              <a:schemeClr val="accent4">
                <a:hueOff val="-492612"/>
                <a:satOff val="14709"/>
                <a:lumOff val="5686"/>
                <a:alphaOff val="0"/>
                <a:tint val="96000"/>
                <a:lumMod val="104000"/>
              </a:schemeClr>
            </a:gs>
            <a:gs pos="100000">
              <a:schemeClr val="accent4">
                <a:hueOff val="-492612"/>
                <a:satOff val="14709"/>
                <a:lumOff val="568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Depressants</a:t>
          </a:r>
        </a:p>
      </dsp:txBody>
      <dsp:txXfrm>
        <a:off x="3578992" y="2388604"/>
        <a:ext cx="1729812" cy="1555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D07AF-1A32-4E9E-8D18-26814639253E}">
      <dsp:nvSpPr>
        <dsp:cNvPr id="0" name=""/>
        <dsp:cNvSpPr/>
      </dsp:nvSpPr>
      <dsp:spPr>
        <a:xfrm>
          <a:off x="0" y="4125583"/>
          <a:ext cx="9132570" cy="902576"/>
        </a:xfrm>
        <a:prstGeom prst="rect">
          <a:avLst/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 dirty="0"/>
            <a:t>Detox and Maintenance</a:t>
          </a:r>
          <a:endParaRPr lang="en-ZA" sz="1700" kern="1200"/>
        </a:p>
      </dsp:txBody>
      <dsp:txXfrm>
        <a:off x="0" y="4125583"/>
        <a:ext cx="9132570" cy="902576"/>
      </dsp:txXfrm>
    </dsp:sp>
    <dsp:sp modelId="{A0BEDFF9-7D20-412A-AD7E-8FEDB82D3039}">
      <dsp:nvSpPr>
        <dsp:cNvPr id="0" name=""/>
        <dsp:cNvSpPr/>
      </dsp:nvSpPr>
      <dsp:spPr>
        <a:xfrm rot="10800000">
          <a:off x="0" y="2750958"/>
          <a:ext cx="9132570" cy="1388163"/>
        </a:xfrm>
        <a:prstGeom prst="upArrowCallout">
          <a:avLst/>
        </a:prstGeom>
        <a:solidFill>
          <a:srgbClr val="000099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 dirty="0"/>
            <a:t>Treatment of Opioid use disorder</a:t>
          </a:r>
        </a:p>
      </dsp:txBody>
      <dsp:txXfrm rot="-10800000">
        <a:off x="0" y="2750958"/>
        <a:ext cx="9132570" cy="487245"/>
      </dsp:txXfrm>
    </dsp:sp>
    <dsp:sp modelId="{E06F0EAB-840E-463A-A82B-3819FB17446F}">
      <dsp:nvSpPr>
        <dsp:cNvPr id="0" name=""/>
        <dsp:cNvSpPr/>
      </dsp:nvSpPr>
      <dsp:spPr>
        <a:xfrm>
          <a:off x="0" y="3238204"/>
          <a:ext cx="4566285" cy="415060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Suboxone</a:t>
          </a:r>
        </a:p>
      </dsp:txBody>
      <dsp:txXfrm>
        <a:off x="0" y="3238204"/>
        <a:ext cx="4566285" cy="415060"/>
      </dsp:txXfrm>
    </dsp:sp>
    <dsp:sp modelId="{55DD93A8-A497-40E0-95F6-B5B93EDFB059}">
      <dsp:nvSpPr>
        <dsp:cNvPr id="0" name=""/>
        <dsp:cNvSpPr/>
      </dsp:nvSpPr>
      <dsp:spPr>
        <a:xfrm>
          <a:off x="4566285" y="3238204"/>
          <a:ext cx="4566285" cy="4150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Methadone</a:t>
          </a:r>
        </a:p>
      </dsp:txBody>
      <dsp:txXfrm>
        <a:off x="4566285" y="3238204"/>
        <a:ext cx="4566285" cy="415060"/>
      </dsp:txXfrm>
    </dsp:sp>
    <dsp:sp modelId="{33C1A025-1ED6-473D-88F4-C3E50222E877}">
      <dsp:nvSpPr>
        <dsp:cNvPr id="0" name=""/>
        <dsp:cNvSpPr/>
      </dsp:nvSpPr>
      <dsp:spPr>
        <a:xfrm rot="10800000">
          <a:off x="0" y="1376334"/>
          <a:ext cx="9132570" cy="1388163"/>
        </a:xfrm>
        <a:prstGeom prst="upArrowCallout">
          <a:avLst/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 dirty="0"/>
            <a:t>Detox and Maintenance</a:t>
          </a:r>
        </a:p>
      </dsp:txBody>
      <dsp:txXfrm rot="10800000">
        <a:off x="0" y="1376334"/>
        <a:ext cx="9132570" cy="901987"/>
      </dsp:txXfrm>
    </dsp:sp>
    <dsp:sp modelId="{0C12859E-1A22-4914-8FF0-EEE381AB56F9}">
      <dsp:nvSpPr>
        <dsp:cNvPr id="0" name=""/>
        <dsp:cNvSpPr/>
      </dsp:nvSpPr>
      <dsp:spPr>
        <a:xfrm rot="10800000">
          <a:off x="0" y="682"/>
          <a:ext cx="9132570" cy="1388163"/>
        </a:xfrm>
        <a:prstGeom prst="upArrowCallout">
          <a:avLst/>
        </a:prstGeom>
        <a:solidFill>
          <a:srgbClr val="000099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 dirty="0"/>
            <a:t>Treatment of Opioid use disorder</a:t>
          </a:r>
        </a:p>
      </dsp:txBody>
      <dsp:txXfrm rot="-10800000">
        <a:off x="0" y="682"/>
        <a:ext cx="9132570" cy="487245"/>
      </dsp:txXfrm>
    </dsp:sp>
    <dsp:sp modelId="{5CDE4B9D-FE2A-4733-8952-E35A34B5D183}">
      <dsp:nvSpPr>
        <dsp:cNvPr id="0" name=""/>
        <dsp:cNvSpPr/>
      </dsp:nvSpPr>
      <dsp:spPr>
        <a:xfrm>
          <a:off x="0" y="488955"/>
          <a:ext cx="4566285" cy="415060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Suboxone</a:t>
          </a:r>
        </a:p>
      </dsp:txBody>
      <dsp:txXfrm>
        <a:off x="0" y="488955"/>
        <a:ext cx="4566285" cy="415060"/>
      </dsp:txXfrm>
    </dsp:sp>
    <dsp:sp modelId="{EAAED4F7-D9B1-44E6-9584-828570EF2F8E}">
      <dsp:nvSpPr>
        <dsp:cNvPr id="0" name=""/>
        <dsp:cNvSpPr/>
      </dsp:nvSpPr>
      <dsp:spPr>
        <a:xfrm>
          <a:off x="4566285" y="488955"/>
          <a:ext cx="4566285" cy="4150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Methadone</a:t>
          </a:r>
        </a:p>
      </dsp:txBody>
      <dsp:txXfrm>
        <a:off x="4566285" y="488955"/>
        <a:ext cx="4566285" cy="41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CDDC5-4A52-4D0E-BB4D-800185D832D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537CB-074F-4489-A609-2853AFC9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4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86B5B-FEB7-48F9-AF24-BBC4D221B79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38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86B5B-FEB7-48F9-AF24-BBC4D221B79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0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86B5B-FEB7-48F9-AF24-BBC4D221B79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82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5E753D4-4F4D-42BC-8252-EF51B8A1A3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8981BEE-32CE-4706-896D-D44A173B0D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b="1">
              <a:solidFill>
                <a:srgbClr val="0033CC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7532A02-AA96-41BA-9954-6AC30A779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033E8E-7488-4F83-A128-AA8E24CD50C6}" type="slidenum">
              <a:rPr lang="en-US" altLang="en-US" smtClean="0">
                <a:ea typeface="ＭＳ Ｐゴシック" panose="020B0600070205080204" pitchFamily="34" charset="-128"/>
              </a:rPr>
              <a:pPr/>
              <a:t>20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39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86B5B-FEB7-48F9-AF24-BBC4D221B79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736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86B5B-FEB7-48F9-AF24-BBC4D221B79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53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F4163669-12ED-489E-B192-2602BDB8A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5D2F8634-FDDE-41DA-B4F1-4992168BF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EDD7CF81-233B-4641-BF0A-0AF29A65D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9AB2EE-FCC8-4CF1-A714-CA9D52A89B4B}" type="slidenum">
              <a:rPr lang="en-ZA" altLang="en-US" smtClean="0">
                <a:latin typeface="Calibri" panose="020F0502020204030204" pitchFamily="34" charset="0"/>
              </a:rPr>
              <a:pPr/>
              <a:t>27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86B5B-FEB7-48F9-AF24-BBC4D221B79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636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86B5B-FEB7-48F9-AF24-BBC4D221B794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71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" y="1123856"/>
            <a:ext cx="11885084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85899" y="2595563"/>
            <a:ext cx="10147301" cy="3670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49FF22A-89DB-4AB3-ABD5-3EAFA845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3361-49E9-406E-B31E-C6784F7C4841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DDC21E3-98AA-426F-8CEA-1CF0F285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C5E9B98-C45F-4BB1-B99C-A492A648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4DC00-53FE-464A-8FCD-BDE5F4B4D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412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" y="1123856"/>
            <a:ext cx="11885084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85899" y="2595563"/>
            <a:ext cx="10147301" cy="3670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6F03D48-1B39-FE7A-C957-DFA58C0F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A687-2050-4045-ACB6-C12ACB1CCF3C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EFAD68D-AF5E-E5D5-2969-1845042C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989E175-30EF-A9F4-8DA0-4090026F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735C7-A630-42DA-909C-E7B1E5860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79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pntswane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medicalook.com/diseases_images/alcoholism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hyperlink" Target="http://www.google.co.za/url?sa=i&amp;rct=j&amp;q=&amp;esrc=s&amp;source=images&amp;cd=&amp;cad=rja&amp;uact=8&amp;ved=0ahUKEwjts6DSs4zQAhXD5xoKHTUBCkkQjRwIBw&amp;url=http://www.opiate.com/opiates/a-list-of-opiates/&amp;psig=AFQjCNEq8QZMEusb6bexDLua7cA5vyNq8A&amp;ust=1478256204142913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.za/url?sa=i&amp;rct=j&amp;q=&amp;esrc=s&amp;source=images&amp;cd=&amp;cad=rja&amp;uact=8&amp;ved=0CAcQjRw&amp;url=https://acumagnet.wordpress.com/2014/05/03/opium-poppies-can-be-grown-in-us-gardens-marijuana-never-looks-good-in-a-flower-garden/&amp;ei=Yu6cVaKqGaLVygOR17fwDQ&amp;bvm=bv.96952980,d.d24&amp;psig=AFQjCNHXW4hfyl6D3pyU0R3xeTdjtiEFQA&amp;ust=143643441023603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hyperlink" Target="http://www.google.co.za/url?sa=i&amp;rct=j&amp;q=&amp;esrc=s&amp;source=images&amp;cd=&amp;cad=rja&amp;uact=8&amp;docid=gIfnMdgIJDeaiM&amp;tbnid=kCiYELLTKZuScM:&amp;ved=0CAUQjRw&amp;url=http://uniquehealthandwellness.com/?p=70&amp;ei=uHAZU_GoOtOWhQe3toCwCw&amp;bvm=bv.62578216,d.ZG4&amp;psig=AFQjCNHINSduVlguwDi0e53g6eE3Jw8nkg&amp;ust=1394262504023938" TargetMode="External"/><Relationship Id="rId12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hyperlink" Target="http://www.google.co.za/url?sa=i&amp;rct=j&amp;q=&amp;esrc=s&amp;source=images&amp;cd=&amp;cad=rja&amp;uact=8&amp;docid=cbWOHWDhXwXBTM&amp;tbnid=Za11hKWpELCkMM:&amp;ved=0CAUQjRw&amp;url=http://www.willappsug.com/social-media-addiction-common-signs-that-indicate-you-are-social-media-buff/&amp;ei=J6MZU6vuBYqshQfg54H4Dw&amp;bvm=bv.62578216,d.ZG4&amp;psig=AFQjCNGLQRkDIj_6Jte74_sZ9y9LJu4Z2A&amp;ust=1394274318066622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.za/url?sa=i&amp;rct=j&amp;q=&amp;esrc=s&amp;source=images&amp;cd=&amp;cad=rja&amp;uact=8&amp;docid=nsSVK1cpwTyc-M&amp;tbnid=ySvMEjCup7iTLM:&amp;ved=0CAUQjRw&amp;url=http://www.dailymail.co.uk/femail/article-2261777/Can-iPhone-addiction-wreck-marriage.html&amp;ei=r3UZU_fRIIqrhQeV44HQBQ&amp;bvm=bv.62578216,d.ZG4&amp;psig=AFQjCNGAI7kl2lsj1x-Ar9NBJP5uKuh-pw&amp;ust=139426363029006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medicalook.com/diseases_images/alcoholism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5713-1240-4925-A57B-BEC13EC8F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Addictions</a:t>
            </a:r>
            <a:endParaRPr lang="en-ZA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121C0-70DE-4211-ACE9-BE08864391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Peggy P. </a:t>
            </a:r>
            <a:r>
              <a:rPr lang="en-US" sz="4000" b="1" dirty="0" err="1"/>
              <a:t>Ntswane</a:t>
            </a:r>
            <a:endParaRPr lang="en-US" sz="4000" b="1" dirty="0"/>
          </a:p>
          <a:p>
            <a:pPr algn="ctr"/>
            <a:r>
              <a:rPr lang="en-US" sz="4000" b="1" dirty="0">
                <a:hlinkClick r:id="rId2"/>
              </a:rPr>
              <a:t>ppntswane1@gmail.com</a:t>
            </a:r>
            <a:endParaRPr lang="en-US" sz="4000" b="1" dirty="0"/>
          </a:p>
          <a:p>
            <a:pPr algn="ctr"/>
            <a:r>
              <a:rPr lang="en-US" sz="4000" b="1" dirty="0"/>
              <a:t>073 707 5176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105151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0A19-CCE3-7A45-BC68-57704989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7" y="0"/>
            <a:ext cx="11338356" cy="103909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Depressants/downers – e.g. 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6BD2C-390E-6E28-B490-E896F9145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6" y="1260764"/>
            <a:ext cx="12025744" cy="559723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Arial Black" panose="020B0A04020102020204" pitchFamily="34" charset="0"/>
              </a:rPr>
              <a:t>Moderate drinking per day for males 68 kg: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Arial Black" panose="020B0A04020102020204" pitchFamily="34" charset="0"/>
              </a:rPr>
              <a:t>2 cans of beer/cider (340 ml)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Arial Black" panose="020B0A04020102020204" pitchFamily="34" charset="0"/>
              </a:rPr>
              <a:t>2 glass of wine (150 ml) 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Arial Black" panose="020B0A04020102020204" pitchFamily="34" charset="0"/>
              </a:rPr>
              <a:t>2 shot of liquor (50 ml) or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Arial Black" panose="020B0A04020102020204" pitchFamily="34" charset="0"/>
              </a:rPr>
              <a:t>Females half the amount because: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444444"/>
                </a:solidFill>
                <a:latin typeface="Arial Black" panose="020B0A04020102020204" pitchFamily="34" charset="0"/>
              </a:rPr>
              <a:t>       less body water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444444"/>
                </a:solidFill>
                <a:latin typeface="Arial Black" panose="020B0A04020102020204" pitchFamily="34" charset="0"/>
              </a:rPr>
              <a:t>       metabolize alcohol differently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444444"/>
                </a:solidFill>
                <a:latin typeface="Arial Black" panose="020B0A04020102020204" pitchFamily="34" charset="0"/>
              </a:rPr>
              <a:t>       get intoxicated quicker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444444"/>
                </a:solidFill>
                <a:latin typeface="Arial Black" panose="020B0A04020102020204" pitchFamily="34" charset="0"/>
              </a:rPr>
              <a:t>       achieve higher alcohol blood concentration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444444"/>
              </a:solidFill>
              <a:effectLst/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http://www.medicalook.com/diseases_images/alcoholism2.jpg">
            <a:extLst>
              <a:ext uri="{FF2B5EF4-FFF2-40B4-BE49-F238E27FC236}">
                <a16:creationId xmlns:a16="http://schemas.microsoft.com/office/drawing/2014/main" id="{9A6239F7-3908-26D3-76A9-955888AF1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9462052" y="1260764"/>
            <a:ext cx="2729947" cy="5149819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3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0224EEB-D44E-41DF-A807-35B6FFD1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60480" cy="1403986"/>
          </a:xfrm>
        </p:spPr>
        <p:txBody>
          <a:bodyPr/>
          <a:lstStyle/>
          <a:p>
            <a:pPr>
              <a:defRPr/>
            </a:pP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</a:rPr>
              <a:t>Harmful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 effects of alcohol</a:t>
            </a:r>
            <a:endParaRPr lang="en-ZA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1EA5191-363E-50D0-4622-E7CE8D3A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51709"/>
            <a:ext cx="11308080" cy="5306291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rgbClr val="444444"/>
                </a:solidFill>
                <a:latin typeface="+mj-lt"/>
              </a:rPr>
              <a:t>Has diuretic effects – loss of essential mineral salts and malnutrition</a:t>
            </a:r>
            <a:endParaRPr lang="en-US" sz="3600" b="1" i="0" dirty="0">
              <a:solidFill>
                <a:srgbClr val="444444"/>
              </a:solidFill>
              <a:effectLst/>
              <a:latin typeface="+mj-lt"/>
            </a:endParaRP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Dementia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, Alcohol induced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psychosis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depression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Sexual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 dysfunction,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immune 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system, liver, heart,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Pancreas,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birth defects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, muscle cramps, thinning bones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Coordination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 and balance, peripheral neuropathy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Stomach,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lungs, throat conditions, brain conditions</a:t>
            </a:r>
          </a:p>
          <a:p>
            <a:pPr eaLnBrk="1" hangingPunct="1"/>
            <a:r>
              <a:rPr lang="en-US" altLang="en-US" sz="3900" b="1" dirty="0">
                <a:solidFill>
                  <a:schemeClr val="tx1"/>
                </a:solidFill>
              </a:rPr>
              <a:t>Cancers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2" y="1"/>
            <a:ext cx="11352618" cy="569626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>
                <a:solidFill>
                  <a:schemeClr val="tx1"/>
                </a:solidFill>
              </a:rPr>
              <a:t>FAS (Fetal alcohol syndrome)</a:t>
            </a:r>
            <a:br>
              <a:rPr lang="en-US" altLang="en-US" b="1" dirty="0">
                <a:solidFill>
                  <a:schemeClr val="tx1"/>
                </a:solidFill>
              </a:rPr>
            </a:br>
            <a:endParaRPr lang="en-ZA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212" y="674557"/>
            <a:ext cx="10078136" cy="5236665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51" y="6150803"/>
            <a:ext cx="1383912" cy="70719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89351" y="1296389"/>
            <a:ext cx="9144000" cy="4344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  <a:defRPr/>
            </a:pPr>
            <a:endParaRPr lang="en-US" altLang="en-US" sz="1350" b="1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buFont typeface="Wingdings 3" charset="2"/>
              <a:buChar char=""/>
              <a:defRPr/>
            </a:pPr>
            <a:endParaRPr lang="en-US" altLang="en-US" sz="1350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en-US" altLang="en-US" sz="1350" b="1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600"/>
              </a:spcBef>
              <a:buFont typeface="Wingdings 3" charset="2"/>
              <a:buChar char=""/>
              <a:defRPr/>
            </a:pPr>
            <a:endParaRPr lang="en-US" altLang="en-US" sz="135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endParaRPr lang="en-US" altLang="en-US" sz="1350" dirty="0"/>
          </a:p>
          <a:p>
            <a:pPr>
              <a:spcBef>
                <a:spcPts val="600"/>
              </a:spcBef>
              <a:buFont typeface="Wingdings 3" charset="2"/>
              <a:buChar char=""/>
              <a:defRPr/>
            </a:pPr>
            <a:endParaRPr lang="en-US" altLang="en-US" sz="1350" dirty="0"/>
          </a:p>
        </p:txBody>
      </p:sp>
      <p:pic>
        <p:nvPicPr>
          <p:cNvPr id="7" name="Picture 2" descr="D:\Photo_of_baby_with_F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282" y="789400"/>
            <a:ext cx="7772399" cy="606107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E:\Images Cat\FAS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0681" y="7525"/>
            <a:ext cx="3558303" cy="68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70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24" y="1"/>
            <a:ext cx="11364975" cy="56962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Dangers of Alcohol abuse and addiction</a:t>
            </a:r>
            <a:br>
              <a:rPr lang="en-US" altLang="en-US" b="1" dirty="0">
                <a:solidFill>
                  <a:schemeClr val="tx1"/>
                </a:solidFill>
              </a:rPr>
            </a:br>
            <a:endParaRPr lang="en-ZA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212" y="674557"/>
            <a:ext cx="10078136" cy="5236665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51" y="6150803"/>
            <a:ext cx="1383912" cy="70719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89351" y="1296389"/>
            <a:ext cx="9144000" cy="4344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  <a:defRPr/>
            </a:pPr>
            <a:endParaRPr lang="en-US" altLang="en-US" sz="1350" b="1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buFont typeface="Wingdings 3" charset="2"/>
              <a:buChar char=""/>
              <a:defRPr/>
            </a:pPr>
            <a:endParaRPr lang="en-US" altLang="en-US" sz="1350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en-US" altLang="en-US" sz="1350" b="1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600"/>
              </a:spcBef>
              <a:buFont typeface="Wingdings 3" charset="2"/>
              <a:buChar char=""/>
              <a:defRPr/>
            </a:pPr>
            <a:endParaRPr lang="en-US" altLang="en-US" sz="135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endParaRPr lang="en-US" altLang="en-US" sz="1350" dirty="0"/>
          </a:p>
          <a:p>
            <a:pPr>
              <a:spcBef>
                <a:spcPts val="600"/>
              </a:spcBef>
              <a:buFont typeface="Wingdings 3" charset="2"/>
              <a:buChar char=""/>
              <a:defRPr/>
            </a:pPr>
            <a:endParaRPr lang="en-US" altLang="en-US" sz="1350" dirty="0"/>
          </a:p>
        </p:txBody>
      </p:sp>
      <p:pic>
        <p:nvPicPr>
          <p:cNvPr id="8" name="Picture 2" descr="E:\Medical lectures\brain 43 y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016" y="946778"/>
            <a:ext cx="11948984" cy="591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77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065" y="75505"/>
            <a:ext cx="11249577" cy="96264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Stimulants/Uppers 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065" y="840258"/>
            <a:ext cx="12105501" cy="595459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Commonly abused legal stimulants</a:t>
            </a:r>
            <a:r>
              <a:rPr lang="en-US" altLang="en-US" sz="3200" b="1" dirty="0"/>
              <a:t>: </a:t>
            </a:r>
            <a:r>
              <a:rPr lang="en-US" altLang="en-US" sz="3200" b="1" dirty="0">
                <a:solidFill>
                  <a:schemeClr val="tx1"/>
                </a:solidFill>
              </a:rPr>
              <a:t>Sugar, energy drinks; caffeine; </a:t>
            </a:r>
            <a:r>
              <a:rPr lang="en-US" altLang="en-US" sz="3200" b="1" dirty="0" err="1">
                <a:solidFill>
                  <a:schemeClr val="tx1"/>
                </a:solidFill>
              </a:rPr>
              <a:t>GrandPa</a:t>
            </a:r>
            <a:r>
              <a:rPr lang="en-US" altLang="en-US" sz="3200" b="1" dirty="0">
                <a:solidFill>
                  <a:schemeClr val="tx1"/>
                </a:solidFill>
              </a:rPr>
              <a:t>, Ritalin, sinus and weight-loss meds (with ephedrine)</a:t>
            </a:r>
          </a:p>
          <a:p>
            <a:pPr marL="0" indent="0"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Illegal stimulants</a:t>
            </a:r>
            <a:r>
              <a:rPr lang="en-US" altLang="en-US" sz="3200" b="1" dirty="0">
                <a:solidFill>
                  <a:schemeClr val="tx1"/>
                </a:solidFill>
              </a:rPr>
              <a:t>: crack/cocaine, crystal meth, tik; cat </a:t>
            </a:r>
          </a:p>
          <a:p>
            <a:pPr>
              <a:defRPr/>
            </a:pPr>
            <a:r>
              <a:rPr lang="en-US" altLang="en-US" sz="3200" b="1" dirty="0"/>
              <a:t>Induce </a:t>
            </a:r>
            <a:r>
              <a:rPr lang="en-US" altLang="en-US" sz="3200" b="1" dirty="0">
                <a:solidFill>
                  <a:srgbClr val="FF0000"/>
                </a:solidFill>
              </a:rPr>
              <a:t>hyper focus, excessive energy and euphoria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</a:rPr>
              <a:t>Cause a </a:t>
            </a:r>
            <a:r>
              <a:rPr lang="en-US" altLang="en-US" sz="3200" b="1" u="sng" dirty="0">
                <a:solidFill>
                  <a:schemeClr val="tx1"/>
                </a:solidFill>
              </a:rPr>
              <a:t>fast heart rate</a:t>
            </a:r>
            <a:r>
              <a:rPr lang="en-US" altLang="en-US" sz="3200" b="1" dirty="0">
                <a:solidFill>
                  <a:schemeClr val="tx1"/>
                </a:solidFill>
              </a:rPr>
              <a:t> and </a:t>
            </a:r>
            <a:r>
              <a:rPr lang="en-US" altLang="en-US" sz="3200" b="1" u="sng" dirty="0">
                <a:solidFill>
                  <a:schemeClr val="tx1"/>
                </a:solidFill>
              </a:rPr>
              <a:t>high blood pressure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Used </a:t>
            </a:r>
            <a:r>
              <a:rPr lang="en-US" altLang="en-US" sz="3200" b="1" dirty="0"/>
              <a:t>to </a:t>
            </a:r>
            <a:r>
              <a:rPr lang="en-US" altLang="en-US" sz="3200" b="1" dirty="0">
                <a:solidFill>
                  <a:srgbClr val="FF0000"/>
                </a:solidFill>
              </a:rPr>
              <a:t>prevent fatigue </a:t>
            </a:r>
            <a:r>
              <a:rPr lang="en-US" altLang="en-US" sz="3200" b="1" dirty="0"/>
              <a:t>and </a:t>
            </a:r>
            <a:r>
              <a:rPr lang="en-US" altLang="en-US" sz="3200" b="1" dirty="0">
                <a:solidFill>
                  <a:srgbClr val="FF0000"/>
                </a:solidFill>
              </a:rPr>
              <a:t>increase concentration</a:t>
            </a:r>
          </a:p>
          <a:p>
            <a:pPr>
              <a:defRPr/>
            </a:pPr>
            <a:r>
              <a:rPr lang="en-US" altLang="en-US" sz="3200" b="1" dirty="0"/>
              <a:t>Suppress sleep and appetite</a:t>
            </a:r>
          </a:p>
          <a:p>
            <a:pPr>
              <a:defRPr/>
            </a:pPr>
            <a:r>
              <a:rPr lang="en-US" altLang="en-US" sz="3200" b="1" dirty="0"/>
              <a:t>A down mood or </a:t>
            </a:r>
            <a:r>
              <a:rPr lang="en-US" altLang="en-US" sz="3200" b="1" dirty="0">
                <a:solidFill>
                  <a:srgbClr val="FF0000"/>
                </a:solidFill>
              </a:rPr>
              <a:t>crash follows and more is needed</a:t>
            </a:r>
          </a:p>
          <a:p>
            <a:pPr>
              <a:defRPr/>
            </a:pPr>
            <a:r>
              <a:rPr lang="en-US" altLang="en-US" sz="3200" b="1" dirty="0"/>
              <a:t>Irritability, hallucinations, paranoia and suicidality </a:t>
            </a:r>
          </a:p>
          <a:p>
            <a:pPr marL="0" indent="0">
              <a:buNone/>
              <a:defRPr/>
            </a:pPr>
            <a:endParaRPr lang="en-US" altLang="en-US" sz="4000" b="1" dirty="0"/>
          </a:p>
          <a:p>
            <a:pPr marL="0" indent="0">
              <a:buNone/>
              <a:defRPr/>
            </a:pPr>
            <a:endParaRPr lang="en-US" altLang="en-US" sz="4000" b="1" dirty="0"/>
          </a:p>
          <a:p>
            <a:pPr marL="0" indent="0">
              <a:buNone/>
              <a:defRPr/>
            </a:pPr>
            <a:endParaRPr lang="en-US" altLang="en-US" sz="4000" b="1" dirty="0"/>
          </a:p>
          <a:p>
            <a:pPr marL="0" indent="0">
              <a:buNone/>
              <a:defRPr/>
            </a:pPr>
            <a:r>
              <a:rPr lang="en-ZA" altLang="en-US" sz="4000" b="1" dirty="0"/>
              <a:t> </a:t>
            </a:r>
          </a:p>
          <a:p>
            <a:pPr marL="457200" lvl="1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8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422" y="75505"/>
            <a:ext cx="11862485" cy="591752"/>
          </a:xfrm>
        </p:spPr>
        <p:txBody>
          <a:bodyPr>
            <a:noAutofit/>
          </a:bodyPr>
          <a:lstStyle/>
          <a:p>
            <a:r>
              <a:rPr lang="en-ZA" altLang="en-US" sz="4000" b="1" dirty="0">
                <a:solidFill>
                  <a:schemeClr val="tx1"/>
                </a:solidFill>
              </a:rPr>
              <a:t>Opiates: codeine, morphine, heroine, </a:t>
            </a:r>
            <a:r>
              <a:rPr lang="en-ZA" altLang="en-US" sz="4000" b="1" dirty="0" err="1">
                <a:solidFill>
                  <a:schemeClr val="tx1"/>
                </a:solidFill>
              </a:rPr>
              <a:t>nyaope</a:t>
            </a:r>
            <a:r>
              <a:rPr lang="en-ZA" altLang="en-US" sz="4000" b="1" dirty="0">
                <a:solidFill>
                  <a:schemeClr val="tx1"/>
                </a:solidFill>
              </a:rPr>
              <a:t> </a:t>
            </a:r>
            <a:endParaRPr lang="en-US" alt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992" y="1107716"/>
            <a:ext cx="11863067" cy="575028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810" y="5966519"/>
            <a:ext cx="1383912" cy="707197"/>
          </a:xfrm>
          <a:prstGeom prst="rect">
            <a:avLst/>
          </a:prstGeom>
        </p:spPr>
      </p:pic>
      <p:pic>
        <p:nvPicPr>
          <p:cNvPr id="5" name="Picture 6" descr="Image result for opiate drug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1" y="987475"/>
            <a:ext cx="2720781" cy="268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mage result for opiate drug pic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41" y="1064084"/>
            <a:ext cx="2143125" cy="28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Image result for opiate drug pictu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73" y="1351657"/>
            <a:ext cx="22923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opiate drug pictur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65" y="851987"/>
            <a:ext cx="2579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Image result for opiate drug pictur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65" y="2298334"/>
            <a:ext cx="2719388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http://www.opium.org/wp-content/uploads/opiate-drugs-250x16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92" y="4097073"/>
            <a:ext cx="23812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Image result for opiate drug pictur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69" y="4577042"/>
            <a:ext cx="3000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Image result for opiate drug pictures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2" y="3680511"/>
            <a:ext cx="40576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70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EB52-8613-4DBA-9CCD-EB055094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3" y="0"/>
            <a:ext cx="11932506" cy="1399309"/>
          </a:xfrm>
        </p:spPr>
        <p:txBody>
          <a:bodyPr>
            <a:normAutofit fontScale="90000"/>
          </a:bodyPr>
          <a:lstStyle/>
          <a:p>
            <a:r>
              <a:rPr lang="en-ZA" sz="4000" b="1" dirty="0"/>
              <a:t>Opium poppy (</a:t>
            </a:r>
            <a:r>
              <a:rPr lang="en-US" altLang="en-US" sz="4000" b="1" dirty="0"/>
              <a:t>Grown in Turkey, Afghanistan, Burma, Iran, Thailand)</a:t>
            </a:r>
            <a:br>
              <a:rPr lang="en-US" altLang="en-US" sz="4000" b="1" dirty="0"/>
            </a:br>
            <a:endParaRPr lang="en-ZA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5F23-086A-4B43-A426-F3A47EB9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7">
            <a:hlinkClick r:id="rId2"/>
            <a:extLst>
              <a:ext uri="{FF2B5EF4-FFF2-40B4-BE49-F238E27FC236}">
                <a16:creationId xmlns:a16="http://schemas.microsoft.com/office/drawing/2014/main" id="{741A661E-033B-4BD9-B3AC-072D7654CD8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994" y="1399309"/>
            <a:ext cx="12019005" cy="54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4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925" y="0"/>
            <a:ext cx="12043716" cy="839015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</a:rPr>
              <a:t>Opiates: morphine, </a:t>
            </a:r>
            <a:r>
              <a:rPr lang="en-US" altLang="en-US" sz="4000" b="1" u="sng" dirty="0">
                <a:solidFill>
                  <a:schemeClr val="tx1"/>
                </a:solidFill>
              </a:rPr>
              <a:t>codeine</a:t>
            </a:r>
            <a:r>
              <a:rPr lang="en-US" altLang="en-US" sz="4000" b="1" dirty="0">
                <a:solidFill>
                  <a:schemeClr val="tx1"/>
                </a:solidFill>
              </a:rPr>
              <a:t>, heroin/</a:t>
            </a:r>
            <a:r>
              <a:rPr lang="en-US" altLang="en-US" sz="4000" b="1" dirty="0" err="1">
                <a:solidFill>
                  <a:schemeClr val="tx1"/>
                </a:solidFill>
              </a:rPr>
              <a:t>nyaope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endParaRPr lang="en-US" alt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7" y="839014"/>
            <a:ext cx="12043717" cy="60189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Most addictive and most expensive drug (heroine) </a:t>
            </a:r>
          </a:p>
          <a:p>
            <a:pPr>
              <a:defRPr/>
            </a:pPr>
            <a:r>
              <a:rPr lang="en-US" altLang="en-US" sz="3200" b="1" dirty="0"/>
              <a:t>Heroin is “</a:t>
            </a:r>
            <a:r>
              <a:rPr lang="en-US" altLang="en-US" sz="3200" b="1" dirty="0">
                <a:solidFill>
                  <a:srgbClr val="FF0000"/>
                </a:solidFill>
              </a:rPr>
              <a:t>cut” or mixed 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other chemicals for profit making</a:t>
            </a:r>
          </a:p>
          <a:p>
            <a:pPr>
              <a:defRPr/>
            </a:pPr>
            <a:r>
              <a:rPr lang="en-US" altLang="en-US" sz="3200" b="1" dirty="0"/>
              <a:t>They all give </a:t>
            </a:r>
            <a:r>
              <a:rPr lang="en-US" altLang="en-US" sz="3200" b="1" dirty="0">
                <a:solidFill>
                  <a:srgbClr val="FF0000"/>
                </a:solidFill>
              </a:rPr>
              <a:t>exceptional peace </a:t>
            </a:r>
            <a:r>
              <a:rPr lang="en-US" altLang="en-US" sz="3200" b="1" dirty="0"/>
              <a:t>and relaxation</a:t>
            </a:r>
          </a:p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Numb</a:t>
            </a:r>
            <a:r>
              <a:rPr lang="en-US" altLang="en-US" sz="3200" b="1" dirty="0"/>
              <a:t> basic human needs - hunger, sex, pain, cold</a:t>
            </a:r>
          </a:p>
          <a:p>
            <a:pPr>
              <a:defRPr/>
            </a:pPr>
            <a:r>
              <a:rPr lang="en-US" altLang="en-US" sz="3200" b="1" dirty="0"/>
              <a:t>Suppresses the </a:t>
            </a:r>
            <a:r>
              <a:rPr lang="en-US" altLang="en-US" sz="3200" b="1" dirty="0">
                <a:solidFill>
                  <a:srgbClr val="C00000"/>
                </a:solidFill>
              </a:rPr>
              <a:t>respiratory</a:t>
            </a:r>
            <a:r>
              <a:rPr lang="en-US" altLang="en-US" sz="3200" b="1" dirty="0"/>
              <a:t> and </a:t>
            </a:r>
            <a:r>
              <a:rPr lang="en-US" altLang="en-US" sz="3200" b="1" dirty="0">
                <a:solidFill>
                  <a:srgbClr val="C00000"/>
                </a:solidFill>
              </a:rPr>
              <a:t>cardio-vascula</a:t>
            </a:r>
            <a:r>
              <a:rPr lang="en-US" altLang="en-US" sz="3200" b="1" dirty="0"/>
              <a:t>r systems</a:t>
            </a:r>
          </a:p>
          <a:p>
            <a:pPr>
              <a:defRPr/>
            </a:pPr>
            <a:r>
              <a:rPr lang="en-US" altLang="en-US" sz="3200" b="1" dirty="0"/>
              <a:t>Causes </a:t>
            </a:r>
            <a:r>
              <a:rPr lang="en-US" altLang="en-US" sz="3200" b="1" dirty="0">
                <a:solidFill>
                  <a:srgbClr val="FF0000"/>
                </a:solidFill>
              </a:rPr>
              <a:t>agonizing withdrawal symptoms- 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pain, fever, muscle cramps, vomiting, sweating, insomnia 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Withdrawal symptoms are </a:t>
            </a:r>
            <a:r>
              <a:rPr lang="en-US" altLang="en-US" sz="3200" b="1" dirty="0">
                <a:solidFill>
                  <a:srgbClr val="FF0000"/>
                </a:solidFill>
              </a:rPr>
              <a:t>relieved by another dose</a:t>
            </a:r>
          </a:p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Replacement treatment is a 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methadone,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subuxone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altLang="en-US" sz="32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2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9D9DEE75-9EDF-4AA1-AB10-B7F02FFE6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" y="0"/>
            <a:ext cx="11279506" cy="878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70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DF01A677-B20E-4419-9389-584FAD8B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6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26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" y="1"/>
            <a:ext cx="11303191" cy="569626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</a:rPr>
              <a:t>Addictive chemical substances </a:t>
            </a:r>
            <a:endParaRPr lang="en-Z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212" y="674557"/>
            <a:ext cx="10078136" cy="5236665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796580" y="1339222"/>
          <a:ext cx="791954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93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D04E46-CF10-42A0-ADE1-CB258A1C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27" y="135254"/>
            <a:ext cx="10696576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Replacement therapy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DD16D8-4095-487C-83A1-E612440C1F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46911" y="1235676"/>
          <a:ext cx="9132570" cy="502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10763E0-EEF5-41A7-B681-B7B96378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7" y="4937709"/>
            <a:ext cx="3937687" cy="20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76A10-EA60-4901-950D-8147CC629E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91" y="714376"/>
            <a:ext cx="2251710" cy="251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7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images of heroin abuse">
            <a:extLst>
              <a:ext uri="{FF2B5EF4-FFF2-40B4-BE49-F238E27FC236}">
                <a16:creationId xmlns:a16="http://schemas.microsoft.com/office/drawing/2014/main" id="{CDFFE725-3366-117D-D083-1A657380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260764"/>
            <a:ext cx="11831782" cy="55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275A068-8930-470B-AE8B-9F42111B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0"/>
            <a:ext cx="11423375" cy="1139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5280" b="1" dirty="0">
                <a:solidFill>
                  <a:schemeClr val="accent1">
                    <a:lumMod val="75000"/>
                  </a:schemeClr>
                </a:solidFill>
              </a:rPr>
              <a:t>Cannabis (Dagga)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2B8F804-B192-49DD-90FD-74389D85C5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026" y="901147"/>
            <a:ext cx="12126401" cy="571831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sz="3600" b="1" dirty="0">
                <a:solidFill>
                  <a:schemeClr val="tx1"/>
                </a:solidFill>
              </a:rPr>
              <a:t>Fat soluble and remains in the body for </a:t>
            </a:r>
            <a:r>
              <a:rPr lang="en-US" altLang="en-US" sz="3600" b="1" dirty="0">
                <a:solidFill>
                  <a:srgbClr val="FF0000"/>
                </a:solidFill>
              </a:rPr>
              <a:t>30 days+</a:t>
            </a:r>
          </a:p>
          <a:p>
            <a:pPr>
              <a:defRPr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zoll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has the strength of 5 cigarettes on the lungs</a:t>
            </a:r>
          </a:p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Causes mood swings, infertility </a:t>
            </a:r>
          </a:p>
          <a:p>
            <a:pPr>
              <a:defRPr/>
            </a:pPr>
            <a:r>
              <a:rPr lang="en-US" altLang="en-US" sz="3600" b="1" dirty="0">
                <a:solidFill>
                  <a:schemeClr val="tx1"/>
                </a:solidFill>
              </a:rPr>
              <a:t>Distorts reality/relaxation/agitation for others</a:t>
            </a:r>
          </a:p>
          <a:p>
            <a:pPr>
              <a:defRPr/>
            </a:pPr>
            <a:r>
              <a:rPr lang="en-US" altLang="en-US" sz="3600" b="1" dirty="0">
                <a:solidFill>
                  <a:schemeClr val="tx1"/>
                </a:solidFill>
              </a:rPr>
              <a:t>A-motivational syndrome – </a:t>
            </a:r>
            <a:r>
              <a:rPr lang="en-US" altLang="en-US" sz="3600" b="1" dirty="0">
                <a:solidFill>
                  <a:srgbClr val="FF0000"/>
                </a:solidFill>
              </a:rPr>
              <a:t>“I don’t care” attitude </a:t>
            </a:r>
          </a:p>
          <a:p>
            <a:pPr>
              <a:defRPr/>
            </a:pPr>
            <a:r>
              <a:rPr lang="en-US" altLang="en-US" sz="3600" b="1" dirty="0">
                <a:solidFill>
                  <a:schemeClr val="tx1"/>
                </a:solidFill>
              </a:rPr>
              <a:t>Causes </a:t>
            </a:r>
            <a:r>
              <a:rPr lang="en-US" altLang="en-US" sz="3600" b="1" dirty="0">
                <a:solidFill>
                  <a:srgbClr val="FF0000"/>
                </a:solidFill>
              </a:rPr>
              <a:t>brain damage </a:t>
            </a:r>
            <a:r>
              <a:rPr lang="en-US" altLang="en-US" sz="3600" b="1" dirty="0">
                <a:solidFill>
                  <a:schemeClr val="tx1"/>
                </a:solidFill>
              </a:rPr>
              <a:t>and impairs intelligence</a:t>
            </a:r>
          </a:p>
          <a:p>
            <a:pPr>
              <a:defRPr/>
            </a:pPr>
            <a:r>
              <a:rPr lang="en-US" altLang="en-US" sz="3600" b="1" dirty="0">
                <a:solidFill>
                  <a:schemeClr val="tx1"/>
                </a:solidFill>
              </a:rPr>
              <a:t>Causes infertility and FAS (Fetal Alcohol Syndrome)</a:t>
            </a:r>
          </a:p>
          <a:p>
            <a:pPr>
              <a:defRPr/>
            </a:pPr>
            <a:r>
              <a:rPr lang="en-US" altLang="en-US" sz="3600" b="1" dirty="0">
                <a:solidFill>
                  <a:schemeClr val="tx1"/>
                </a:solidFill>
              </a:rPr>
              <a:t>Induces </a:t>
            </a:r>
            <a:r>
              <a:rPr lang="en-US" altLang="en-US" sz="3600" b="1" dirty="0">
                <a:solidFill>
                  <a:srgbClr val="FF0000"/>
                </a:solidFill>
              </a:rPr>
              <a:t>psychosis and schizophrenia </a:t>
            </a:r>
            <a:r>
              <a:rPr lang="en-US" altLang="en-US" sz="3600" b="1" dirty="0">
                <a:solidFill>
                  <a:schemeClr val="tx1"/>
                </a:solidFill>
              </a:rPr>
              <a:t>in vulnerable individuals</a:t>
            </a:r>
          </a:p>
          <a:p>
            <a:pPr>
              <a:defRPr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281" y="75505"/>
            <a:ext cx="11311361" cy="868875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</a:rPr>
              <a:t>Commonly abused medications</a:t>
            </a:r>
            <a:endParaRPr lang="en-US" alt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827903"/>
            <a:ext cx="11895438" cy="59545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altLang="en-US" sz="3200" b="1" i="1" dirty="0"/>
              <a:t>Pain meds </a:t>
            </a:r>
            <a:r>
              <a:rPr lang="en-ZA" altLang="en-US" sz="3200" b="1" dirty="0"/>
              <a:t>– with </a:t>
            </a:r>
            <a:r>
              <a:rPr lang="en-ZA" altLang="en-US" sz="3200" b="1" dirty="0">
                <a:solidFill>
                  <a:srgbClr val="FF0000"/>
                </a:solidFill>
              </a:rPr>
              <a:t>codeine – e.g.</a:t>
            </a:r>
            <a:r>
              <a:rPr lang="en-ZA" altLang="en-US" sz="3200" b="1" dirty="0"/>
              <a:t> </a:t>
            </a:r>
            <a:r>
              <a:rPr lang="en-ZA" altLang="en-US" sz="3200" b="1" dirty="0" err="1"/>
              <a:t>Adcodol</a:t>
            </a:r>
            <a:r>
              <a:rPr lang="en-ZA" altLang="en-US" sz="3200" b="1" dirty="0"/>
              <a:t>, </a:t>
            </a:r>
            <a:r>
              <a:rPr lang="en-ZA" altLang="en-US" sz="3200" b="1" dirty="0" err="1"/>
              <a:t>Stilpain</a:t>
            </a:r>
            <a:r>
              <a:rPr lang="en-ZA" altLang="en-US" sz="3200" b="1" dirty="0"/>
              <a:t>, </a:t>
            </a:r>
            <a:r>
              <a:rPr lang="en-ZA" altLang="en-US" sz="3200" b="1" dirty="0" err="1"/>
              <a:t>Myprodol</a:t>
            </a:r>
            <a:r>
              <a:rPr lang="en-ZA" altLang="en-US" sz="3200" b="1" dirty="0"/>
              <a:t>, Tramadol, etc</a:t>
            </a:r>
          </a:p>
          <a:p>
            <a:pPr>
              <a:defRPr/>
            </a:pPr>
            <a:r>
              <a:rPr lang="en-ZA" altLang="en-US" sz="3200" b="1" dirty="0"/>
              <a:t>Pain meds – with caffeine e.g. </a:t>
            </a:r>
            <a:r>
              <a:rPr lang="en-ZA" altLang="en-US" sz="3200" b="1" dirty="0">
                <a:solidFill>
                  <a:srgbClr val="FF0000"/>
                </a:solidFill>
              </a:rPr>
              <a:t>Grandpa</a:t>
            </a:r>
          </a:p>
          <a:p>
            <a:pPr>
              <a:defRPr/>
            </a:pPr>
            <a:r>
              <a:rPr lang="en-ZA" altLang="en-US" sz="3200" b="1" dirty="0">
                <a:solidFill>
                  <a:srgbClr val="FF0000"/>
                </a:solidFill>
              </a:rPr>
              <a:t>Lennon’s drops </a:t>
            </a:r>
            <a:r>
              <a:rPr lang="en-ZA" altLang="en-US" sz="3200" b="1" dirty="0"/>
              <a:t>for babies – contain </a:t>
            </a:r>
            <a:r>
              <a:rPr lang="en-ZA" altLang="en-US" sz="3200" b="1" dirty="0">
                <a:solidFill>
                  <a:srgbClr val="FF0000"/>
                </a:solidFill>
              </a:rPr>
              <a:t>alcohol </a:t>
            </a:r>
          </a:p>
          <a:p>
            <a:pPr>
              <a:defRPr/>
            </a:pPr>
            <a:r>
              <a:rPr lang="en-ZA" altLang="en-US" sz="3200" b="1" i="1" dirty="0"/>
              <a:t>Cough meds </a:t>
            </a:r>
            <a:r>
              <a:rPr lang="en-ZA" altLang="en-US" sz="3200" b="1" dirty="0"/>
              <a:t>– with codeine and alcohol e.g. </a:t>
            </a:r>
            <a:r>
              <a:rPr lang="en-ZA" altLang="en-US" sz="3200" b="1" dirty="0" err="1">
                <a:solidFill>
                  <a:srgbClr val="FF0000"/>
                </a:solidFill>
              </a:rPr>
              <a:t>Benelyn</a:t>
            </a:r>
            <a:r>
              <a:rPr lang="en-ZA" altLang="en-US" sz="3200" b="1" dirty="0">
                <a:solidFill>
                  <a:srgbClr val="FF0000"/>
                </a:solidFill>
              </a:rPr>
              <a:t>, </a:t>
            </a:r>
            <a:r>
              <a:rPr lang="en-ZA" altLang="en-US" sz="3200" b="1" dirty="0" err="1">
                <a:solidFill>
                  <a:srgbClr val="FF0000"/>
                </a:solidFill>
              </a:rPr>
              <a:t>Alchophylix</a:t>
            </a:r>
            <a:endParaRPr lang="en-ZA" altLang="en-US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ZA" altLang="en-US" sz="3200" b="1" i="1" dirty="0"/>
              <a:t>Calming/sleep meds </a:t>
            </a:r>
            <a:r>
              <a:rPr lang="en-ZA" altLang="en-US" sz="3200" b="1" dirty="0"/>
              <a:t>–“benzos” </a:t>
            </a:r>
            <a:r>
              <a:rPr lang="en-ZA" altLang="en-US" sz="3200" b="1" dirty="0">
                <a:solidFill>
                  <a:srgbClr val="FF0000"/>
                </a:solidFill>
              </a:rPr>
              <a:t>Valium,  </a:t>
            </a:r>
            <a:r>
              <a:rPr lang="en-ZA" altLang="en-US" sz="3200" b="1" dirty="0" err="1">
                <a:solidFill>
                  <a:srgbClr val="FF0000"/>
                </a:solidFill>
              </a:rPr>
              <a:t>Azor</a:t>
            </a:r>
            <a:r>
              <a:rPr lang="en-ZA" altLang="en-US" sz="3200" b="1" dirty="0">
                <a:solidFill>
                  <a:srgbClr val="FF0000"/>
                </a:solidFill>
              </a:rPr>
              <a:t>, </a:t>
            </a:r>
            <a:r>
              <a:rPr lang="en-ZA" altLang="en-US" sz="3200" b="1" dirty="0" err="1">
                <a:solidFill>
                  <a:srgbClr val="FF0000"/>
                </a:solidFill>
              </a:rPr>
              <a:t>Purata</a:t>
            </a:r>
            <a:r>
              <a:rPr lang="en-ZA" altLang="en-US" sz="3200" b="1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n-ZA" altLang="en-US" sz="3200" b="1" dirty="0"/>
              <a:t>Weight loss and sinus meds – with </a:t>
            </a:r>
            <a:r>
              <a:rPr lang="en-ZA" altLang="en-US" sz="3200" b="1" dirty="0">
                <a:solidFill>
                  <a:srgbClr val="FF0000"/>
                </a:solidFill>
              </a:rPr>
              <a:t>ephedrine </a:t>
            </a:r>
            <a:r>
              <a:rPr lang="en-ZA" altLang="en-US" sz="3200" b="1" dirty="0"/>
              <a:t>e.g. </a:t>
            </a:r>
            <a:r>
              <a:rPr lang="en-ZA" altLang="en-US" sz="3200" b="1" dirty="0">
                <a:solidFill>
                  <a:srgbClr val="FF0000"/>
                </a:solidFill>
              </a:rPr>
              <a:t>Sinutab </a:t>
            </a:r>
          </a:p>
          <a:p>
            <a:pPr>
              <a:buFont typeface="Wingdings 3" charset="2"/>
              <a:buChar char=""/>
              <a:defRPr/>
            </a:pPr>
            <a:endParaRPr lang="en-ZA" altLang="en-US" sz="1350" b="1" dirty="0"/>
          </a:p>
          <a:p>
            <a:pPr marL="0" indent="0">
              <a:buNone/>
              <a:defRPr/>
            </a:pPr>
            <a:endParaRPr lang="en-US" altLang="en-US" sz="32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30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11" y="75506"/>
            <a:ext cx="11348431" cy="569072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 err="1">
                <a:solidFill>
                  <a:schemeClr val="tx1"/>
                </a:solidFill>
              </a:rPr>
              <a:t>Behaviour</a:t>
            </a:r>
            <a:r>
              <a:rPr lang="en-US" altLang="en-US" sz="4400" b="1" dirty="0">
                <a:solidFill>
                  <a:schemeClr val="tx1"/>
                </a:solidFill>
              </a:rPr>
              <a:t> Addictions   </a:t>
            </a:r>
            <a:br>
              <a:rPr lang="en-US" altLang="en-US" sz="4400" b="1" dirty="0">
                <a:solidFill>
                  <a:schemeClr val="tx1"/>
                </a:solidFill>
              </a:rPr>
            </a:br>
            <a:r>
              <a:rPr lang="en-US" altLang="en-US" sz="4400" b="1" dirty="0">
                <a:solidFill>
                  <a:schemeClr val="tx1"/>
                </a:solidFill>
              </a:rPr>
              <a:t>                  </a:t>
            </a:r>
            <a:endParaRPr lang="en-US" alt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4242" y="1094282"/>
            <a:ext cx="8915400" cy="4616970"/>
          </a:xfrm>
        </p:spPr>
        <p:txBody>
          <a:bodyPr>
            <a:noAutofit/>
          </a:bodyPr>
          <a:lstStyle/>
          <a:p>
            <a:pPr>
              <a:buFont typeface="Wingdings 3" charset="2"/>
              <a:buChar char=""/>
              <a:defRPr/>
            </a:pPr>
            <a:endParaRPr lang="en-US" altLang="en-US" sz="135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810" y="5966519"/>
            <a:ext cx="1383912" cy="707197"/>
          </a:xfrm>
          <a:prstGeom prst="rect">
            <a:avLst/>
          </a:prstGeom>
        </p:spPr>
      </p:pic>
      <p:pic>
        <p:nvPicPr>
          <p:cNvPr id="5" name="Picture 4" descr="imagesCATYKVY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33" y="916361"/>
            <a:ext cx="11459642" cy="5866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01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 descr="closeup-view-of-roulette-wheel.jpg">
            <a:extLst>
              <a:ext uri="{FF2B5EF4-FFF2-40B4-BE49-F238E27FC236}">
                <a16:creationId xmlns:a16="http://schemas.microsoft.com/office/drawing/2014/main" id="{EB174073-4BB8-4C90-AEF0-CCFC8741B5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2905126" cy="237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>
            <a:extLst>
              <a:ext uri="{FF2B5EF4-FFF2-40B4-BE49-F238E27FC236}">
                <a16:creationId xmlns:a16="http://schemas.microsoft.com/office/drawing/2014/main" id="{D62EA099-2EF0-3766-AC24-2D2A2B43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75475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8" descr="j0406820.jpg">
            <a:extLst>
              <a:ext uri="{FF2B5EF4-FFF2-40B4-BE49-F238E27FC236}">
                <a16:creationId xmlns:a16="http://schemas.microsoft.com/office/drawing/2014/main" id="{4C56A099-87BD-4B9C-A4E6-64ADBF7512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3221356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3">
            <a:extLst>
              <a:ext uri="{FF2B5EF4-FFF2-40B4-BE49-F238E27FC236}">
                <a16:creationId xmlns:a16="http://schemas.microsoft.com/office/drawing/2014/main" id="{5EFDE84E-F147-45B6-9C3C-91D866B3D3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564419" y="0"/>
            <a:ext cx="4364356" cy="4525963"/>
          </a:xfrm>
          <a:effectLst>
            <a:softEdge rad="112500"/>
          </a:effectLst>
        </p:spPr>
      </p:pic>
      <p:pic>
        <p:nvPicPr>
          <p:cNvPr id="25608" name="Picture 3">
            <a:extLst>
              <a:ext uri="{FF2B5EF4-FFF2-40B4-BE49-F238E27FC236}">
                <a16:creationId xmlns:a16="http://schemas.microsoft.com/office/drawing/2014/main" id="{4EF0A1C1-8E87-4EEF-AB06-23827DC3E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905000"/>
            <a:ext cx="393192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1" name="Picture 4" descr="https://encrypted-tbn0.gstatic.com/images?q=tbn:ANd9GcTchhWt1v_3P1xNSajlAGocmjOtBg1Rh58QVwPdhe0vH46bB6iJ">
            <a:hlinkClick r:id="rId7"/>
            <a:extLst>
              <a:ext uri="{FF2B5EF4-FFF2-40B4-BE49-F238E27FC236}">
                <a16:creationId xmlns:a16="http://schemas.microsoft.com/office/drawing/2014/main" id="{6B72CA62-55E0-49F3-B3F0-3519FDA9D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1" y="4572000"/>
            <a:ext cx="2904565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2" name="Picture 3" descr="C:\Users\Susan\Pictures\imagesHD3WLCCP.jpg">
            <a:extLst>
              <a:ext uri="{FF2B5EF4-FFF2-40B4-BE49-F238E27FC236}">
                <a16:creationId xmlns:a16="http://schemas.microsoft.com/office/drawing/2014/main" id="{AA20C96A-0D05-4476-AAB3-736DC132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47260" y="1386840"/>
            <a:ext cx="3629026" cy="348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0" name="Picture 2">
            <a:extLst>
              <a:ext uri="{FF2B5EF4-FFF2-40B4-BE49-F238E27FC236}">
                <a16:creationId xmlns:a16="http://schemas.microsoft.com/office/drawing/2014/main" id="{A1F0346C-791E-44A8-91ED-B8A2BAE64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7948" y="4243892"/>
            <a:ext cx="4924453" cy="261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3" name="Picture 10" descr="http://www.willappsug.com/wp-content/uploads/2014/01/Internet-Addiction-Social-Media-370x335.jpg">
            <a:hlinkClick r:id="rId11"/>
            <a:extLst>
              <a:ext uri="{FF2B5EF4-FFF2-40B4-BE49-F238E27FC236}">
                <a16:creationId xmlns:a16="http://schemas.microsoft.com/office/drawing/2014/main" id="{F575A702-0E5D-4089-9CCD-C6D4D7CAF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76626" y="4244340"/>
            <a:ext cx="3646170" cy="317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197C-6160-41D3-92BD-9D4EC855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7" y="92766"/>
            <a:ext cx="11345586" cy="1033670"/>
          </a:xfrm>
        </p:spPr>
        <p:txBody>
          <a:bodyPr>
            <a:normAutofit/>
          </a:bodyPr>
          <a:lstStyle/>
          <a:p>
            <a:r>
              <a:rPr lang="en-US" sz="4000" b="1" dirty="0"/>
              <a:t>List of behavioral addictions</a:t>
            </a:r>
            <a:endParaRPr lang="en-ZA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7BB6F-D58C-4CF9-8BD8-88F1C78A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755374"/>
            <a:ext cx="11820940" cy="60098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Food</a:t>
            </a:r>
            <a:r>
              <a:rPr lang="en-US" sz="3200" b="1" dirty="0"/>
              <a:t> (eating) – sweet, fatty and salty food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Sex</a:t>
            </a:r>
            <a:r>
              <a:rPr lang="en-US" sz="3200" b="1" dirty="0"/>
              <a:t> – hypersexual behavior disorder; pornography, love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Internet</a:t>
            </a:r>
            <a:r>
              <a:rPr lang="en-US" sz="3200" b="1" dirty="0"/>
              <a:t> – social media, TV, mobile technology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Gaming</a:t>
            </a:r>
            <a:r>
              <a:rPr lang="en-US" sz="3200" b="1" dirty="0"/>
              <a:t> – video, internet, cellphone games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Gambling</a:t>
            </a:r>
            <a:r>
              <a:rPr lang="en-US" sz="3200" b="1" dirty="0"/>
              <a:t> – lottery, casino, sports betting, card games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Work</a:t>
            </a:r>
            <a:r>
              <a:rPr lang="en-US" sz="3200" b="1" dirty="0"/>
              <a:t> – work success triggers work addiction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Exercising</a:t>
            </a:r>
            <a:r>
              <a:rPr lang="en-US" sz="3200" b="1" dirty="0"/>
              <a:t> – body image issues could trigger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Shopping</a:t>
            </a:r>
            <a:r>
              <a:rPr lang="en-US" sz="3200" b="1" dirty="0"/>
              <a:t> – compulsive spending</a:t>
            </a:r>
          </a:p>
          <a:p>
            <a:pPr marL="0" indent="0">
              <a:buNone/>
            </a:pP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395766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E51C804E-3A09-4087-9986-7779096E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696576" cy="1183006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Food addiction</a:t>
            </a:r>
            <a:endParaRPr lang="en-ZA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9155" name="Content Placeholder 4">
            <a:extLst>
              <a:ext uri="{FF2B5EF4-FFF2-40B4-BE49-F238E27FC236}">
                <a16:creationId xmlns:a16="http://schemas.microsoft.com/office/drawing/2014/main" id="{BCF00657-6E6E-427E-B39F-0A902B96A5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5266" y="1192531"/>
            <a:ext cx="4749164" cy="2518410"/>
          </a:xfrm>
        </p:spPr>
      </p:pic>
      <p:pic>
        <p:nvPicPr>
          <p:cNvPr id="49156" name="Picture 6">
            <a:extLst>
              <a:ext uri="{FF2B5EF4-FFF2-40B4-BE49-F238E27FC236}">
                <a16:creationId xmlns:a16="http://schemas.microsoft.com/office/drawing/2014/main" id="{1163848F-FFCA-4466-93A6-39E772F8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1434466"/>
            <a:ext cx="3276600" cy="32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8">
            <a:extLst>
              <a:ext uri="{FF2B5EF4-FFF2-40B4-BE49-F238E27FC236}">
                <a16:creationId xmlns:a16="http://schemas.microsoft.com/office/drawing/2014/main" id="{DD72E771-8B1B-4D4C-A805-5A683D0F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710941"/>
            <a:ext cx="5067300" cy="293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0">
            <a:extLst>
              <a:ext uri="{FF2B5EF4-FFF2-40B4-BE49-F238E27FC236}">
                <a16:creationId xmlns:a16="http://schemas.microsoft.com/office/drawing/2014/main" id="{231D9B37-109D-42E6-BF2F-E66EF31C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80" y="1192531"/>
            <a:ext cx="2661286" cy="251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2">
            <a:extLst>
              <a:ext uri="{FF2B5EF4-FFF2-40B4-BE49-F238E27FC236}">
                <a16:creationId xmlns:a16="http://schemas.microsoft.com/office/drawing/2014/main" id="{C52F7B04-9994-4062-B8AA-5C69B222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6" y="4450080"/>
            <a:ext cx="3009900" cy="216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4">
            <a:extLst>
              <a:ext uri="{FF2B5EF4-FFF2-40B4-BE49-F238E27FC236}">
                <a16:creationId xmlns:a16="http://schemas.microsoft.com/office/drawing/2014/main" id="{6F01069B-F279-4D33-BBAA-1BA37A64A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96" y="3720466"/>
            <a:ext cx="2756534" cy="313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82E3EACA-2A19-47E8-AA1E-5A6D55D0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0"/>
            <a:ext cx="11330609" cy="15011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Food addiction</a:t>
            </a:r>
            <a:endParaRPr lang="en-ZA" alt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196ED34F-F303-8A99-9938-C9B2C29A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501141"/>
            <a:ext cx="11804221" cy="51473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latin typeface="Arial Black" panose="020B0A04020102020204" pitchFamily="34" charset="0"/>
              </a:rPr>
              <a:t>Highly </a:t>
            </a:r>
            <a:r>
              <a:rPr lang="en-US" alt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palatable</a:t>
            </a:r>
            <a:r>
              <a:rPr lang="en-US" altLang="en-US" sz="3600" b="1" dirty="0">
                <a:latin typeface="Arial Black" panose="020B0A04020102020204" pitchFamily="34" charset="0"/>
              </a:rPr>
              <a:t> foods can become addictive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Sweet, fatty and salty </a:t>
            </a:r>
            <a:r>
              <a:rPr lang="en-US" altLang="en-US" sz="3600" b="1" dirty="0">
                <a:latin typeface="Arial Black" panose="020B0A04020102020204" pitchFamily="34" charset="0"/>
              </a:rPr>
              <a:t>foods</a:t>
            </a:r>
          </a:p>
          <a:p>
            <a:pPr eaLnBrk="1" hangingPunct="1"/>
            <a:r>
              <a:rPr lang="en-US" altLang="en-US" sz="3600" b="1" dirty="0">
                <a:latin typeface="Arial Black" panose="020B0A04020102020204" pitchFamily="34" charset="0"/>
              </a:rPr>
              <a:t>Foods that induce the release of </a:t>
            </a:r>
            <a:r>
              <a:rPr lang="en-US" alt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feel-good hormones</a:t>
            </a:r>
          </a:p>
          <a:p>
            <a:pPr eaLnBrk="1" hangingPunct="1"/>
            <a:r>
              <a:rPr lang="en-US" altLang="en-US" sz="3600" b="1" dirty="0">
                <a:latin typeface="Arial Black" panose="020B0A04020102020204" pitchFamily="34" charset="0"/>
              </a:rPr>
              <a:t>“</a:t>
            </a:r>
            <a:r>
              <a:rPr lang="en-US" alt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Comfort foods</a:t>
            </a:r>
            <a:r>
              <a:rPr lang="en-US" altLang="en-US" sz="3600" b="1" dirty="0">
                <a:latin typeface="Arial Black" panose="020B0A04020102020204" pitchFamily="34" charset="0"/>
              </a:rPr>
              <a:t>”</a:t>
            </a:r>
          </a:p>
          <a:p>
            <a:pPr eaLnBrk="1" hangingPunct="1"/>
            <a:r>
              <a:rPr lang="en-US" altLang="en-US" sz="3600" b="1" dirty="0">
                <a:latin typeface="Arial Black" panose="020B0A04020102020204" pitchFamily="34" charset="0"/>
              </a:rPr>
              <a:t>Fat-cakes, fries/chips, meat, fried chicken, sweets, chocolate, ice-cream, soda etc.</a:t>
            </a:r>
            <a:endParaRPr lang="en-ZA" altLang="en-US" sz="36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15F6-E39E-4E26-B4D6-98187EA5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9" y="0"/>
            <a:ext cx="11307664" cy="1083212"/>
          </a:xfrm>
        </p:spPr>
        <p:txBody>
          <a:bodyPr>
            <a:normAutofit/>
          </a:bodyPr>
          <a:lstStyle/>
          <a:p>
            <a:r>
              <a:rPr lang="en-GB" sz="4000" b="1" dirty="0"/>
              <a:t>Shopping addiction</a:t>
            </a:r>
            <a:endParaRPr lang="en-ZA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EDEEF9-BC1D-4D8D-B70B-7A3AAFEE0A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950" y="928688"/>
            <a:ext cx="5289450" cy="592931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828063E-8F71-4A03-B75F-2749C59E0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829" y="1482646"/>
            <a:ext cx="7043222" cy="537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4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A83F-22F9-4142-B10B-928F83AD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4618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4 classes of addictive chemical substances</a:t>
            </a:r>
            <a:endParaRPr lang="en-ZA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F505-E5BE-4BFB-8B2E-520A6F592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6" y="1563757"/>
            <a:ext cx="11966713" cy="5294243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Depressants/sedatives</a:t>
            </a:r>
            <a:r>
              <a:rPr lang="en-US" sz="4000" b="1" dirty="0">
                <a:solidFill>
                  <a:schemeClr val="tx1"/>
                </a:solidFill>
              </a:rPr>
              <a:t> – alcohol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sleep and anxiety medications (tranquilizers)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Stimulants</a:t>
            </a:r>
            <a:r>
              <a:rPr lang="en-US" sz="4000" b="1" dirty="0"/>
              <a:t>- caffeine, tobacco, weight loss and antihistaminic medication with ephedrine, crack/cocaine, crystal meth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Opioids/opiates</a:t>
            </a:r>
            <a:r>
              <a:rPr lang="en-US" sz="4000" b="1" dirty="0"/>
              <a:t> – morphine, codeine, heroine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Hallucinogens</a:t>
            </a:r>
            <a:r>
              <a:rPr lang="en-US" sz="4000" b="1" dirty="0"/>
              <a:t> – cannabis, inhalants, ecstasy</a:t>
            </a:r>
          </a:p>
          <a:p>
            <a:pPr marL="0" indent="0">
              <a:buNone/>
            </a:pP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2490112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B722-7906-4863-A6F5-4A96F372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0"/>
            <a:ext cx="9352255" cy="1280890"/>
          </a:xfrm>
        </p:spPr>
        <p:txBody>
          <a:bodyPr>
            <a:normAutofit/>
          </a:bodyPr>
          <a:lstStyle/>
          <a:p>
            <a:r>
              <a:rPr lang="en-ZA" sz="4000" b="1" dirty="0"/>
              <a:t>Shopping addiction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97BDA-C488-44F9-AB9C-A20BA907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519311"/>
            <a:ext cx="11392070" cy="4391911"/>
          </a:xfrm>
        </p:spPr>
        <p:txBody>
          <a:bodyPr>
            <a:normAutofit/>
          </a:bodyPr>
          <a:lstStyle/>
          <a:p>
            <a:r>
              <a:rPr lang="en-ZA" sz="3600" b="1" dirty="0"/>
              <a:t>Addicts max out </a:t>
            </a:r>
            <a:r>
              <a:rPr lang="en-ZA" sz="3600" b="1" dirty="0">
                <a:solidFill>
                  <a:srgbClr val="FF0000"/>
                </a:solidFill>
              </a:rPr>
              <a:t>credit cards</a:t>
            </a:r>
          </a:p>
          <a:p>
            <a:r>
              <a:rPr lang="en-ZA" sz="3600" b="1" dirty="0">
                <a:solidFill>
                  <a:srgbClr val="FF0000"/>
                </a:solidFill>
              </a:rPr>
              <a:t>Lie</a:t>
            </a:r>
            <a:r>
              <a:rPr lang="en-ZA" sz="3600" b="1" dirty="0"/>
              <a:t> about the shopping</a:t>
            </a:r>
          </a:p>
          <a:p>
            <a:r>
              <a:rPr lang="en-ZA" sz="3600" b="1" dirty="0"/>
              <a:t>They </a:t>
            </a:r>
            <a:r>
              <a:rPr lang="en-ZA" sz="3600" b="1" dirty="0">
                <a:solidFill>
                  <a:srgbClr val="FF0000"/>
                </a:solidFill>
              </a:rPr>
              <a:t>justify</a:t>
            </a:r>
            <a:r>
              <a:rPr lang="en-ZA" sz="3600" b="1" dirty="0"/>
              <a:t> the shopping</a:t>
            </a:r>
          </a:p>
          <a:p>
            <a:r>
              <a:rPr lang="en-Z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They </a:t>
            </a:r>
            <a:r>
              <a:rPr lang="en-ZA" sz="3600" b="1" dirty="0">
                <a:solidFill>
                  <a:srgbClr val="FF0000"/>
                </a:solidFill>
              </a:rPr>
              <a:t>feel guilty </a:t>
            </a:r>
            <a:r>
              <a:rPr lang="en-ZA" sz="3600" b="1" dirty="0"/>
              <a:t>about the shopping</a:t>
            </a:r>
          </a:p>
          <a:p>
            <a:r>
              <a:rPr lang="en-ZA" sz="3600" b="1" dirty="0">
                <a:solidFill>
                  <a:srgbClr val="FF0000"/>
                </a:solidFill>
              </a:rPr>
              <a:t>Adrenaline rush </a:t>
            </a:r>
            <a:r>
              <a:rPr lang="en-ZA" sz="3600" b="1" dirty="0"/>
              <a:t>during the shopping spree is followed by a crash</a:t>
            </a:r>
          </a:p>
        </p:txBody>
      </p:sp>
    </p:spTree>
    <p:extLst>
      <p:ext uri="{BB962C8B-B14F-4D97-AF65-F5344CB8AC3E}">
        <p14:creationId xmlns:p14="http://schemas.microsoft.com/office/powerpoint/2010/main" val="2613510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351D-3D23-48A1-86CD-E1E27631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1" y="0"/>
            <a:ext cx="12024360" cy="1219200"/>
          </a:xfrm>
        </p:spPr>
        <p:txBody>
          <a:bodyPr>
            <a:normAutofit/>
          </a:bodyPr>
          <a:lstStyle/>
          <a:p>
            <a:r>
              <a:rPr lang="en-GB" sz="4000" b="1" dirty="0"/>
              <a:t>Exercise addiction</a:t>
            </a:r>
            <a:endParaRPr lang="en-ZA" sz="4000" b="1" dirty="0"/>
          </a:p>
        </p:txBody>
      </p:sp>
      <p:pic>
        <p:nvPicPr>
          <p:cNvPr id="5" name="Content Placeholder 4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0CE0FEC-D941-4715-871D-6A7C4A014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1520" y="1219198"/>
            <a:ext cx="3840480" cy="5349240"/>
          </a:xfrm>
        </p:spPr>
      </p:pic>
      <p:pic>
        <p:nvPicPr>
          <p:cNvPr id="7" name="Picture 6" descr="A picture containing person, building, man, holding&#10;&#10;Description automatically generated">
            <a:extLst>
              <a:ext uri="{FF2B5EF4-FFF2-40B4-BE49-F238E27FC236}">
                <a16:creationId xmlns:a16="http://schemas.microsoft.com/office/drawing/2014/main" id="{A6E50820-5E0F-4216-A2D4-B78CF428B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38" y="1219199"/>
            <a:ext cx="3840480" cy="5349240"/>
          </a:xfrm>
          <a:prstGeom prst="rect">
            <a:avLst/>
          </a:prstGeom>
        </p:spPr>
      </p:pic>
      <p:pic>
        <p:nvPicPr>
          <p:cNvPr id="9" name="Picture 8" descr="A picture containing sport, person, outdoor, man&#10;&#10;Description automatically generated">
            <a:extLst>
              <a:ext uri="{FF2B5EF4-FFF2-40B4-BE49-F238E27FC236}">
                <a16:creationId xmlns:a16="http://schemas.microsoft.com/office/drawing/2014/main" id="{88BBEAE3-8B6C-4D9E-8CCC-9EB7F2FFB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00"/>
            <a:ext cx="4511037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14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F432-282E-6975-3009-024CF621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0"/>
            <a:ext cx="11411847" cy="1258957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Common symptoms of exercise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637D-62F0-D51B-1788-4C5364DB2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258957"/>
            <a:ext cx="12192000" cy="559904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F</a:t>
            </a:r>
            <a:r>
              <a:rPr lang="en-US" sz="3600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eeling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buzzed</a:t>
            </a:r>
            <a:r>
              <a:rPr lang="en-US" sz="3600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 after exercising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Withdrawal symptoms </a:t>
            </a:r>
            <a:r>
              <a:rPr lang="en-US" sz="3600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after periods of no  exercise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E</a:t>
            </a:r>
            <a:r>
              <a:rPr lang="en-US" sz="3600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xperience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uncontrollable desires </a:t>
            </a:r>
            <a:r>
              <a:rPr lang="en-US" sz="3600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to exercise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educe activities </a:t>
            </a:r>
            <a:r>
              <a:rPr lang="en-US" sz="3600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in other areas of life to make time for exercise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It r</a:t>
            </a:r>
            <a:r>
              <a:rPr lang="en-US" sz="3600" b="1" i="0" dirty="0">
                <a:solidFill>
                  <a:srgbClr val="111111"/>
                </a:solidFill>
                <a:effectLst/>
                <a:latin typeface="Century Gothic" panose="020B0502020202020204" pitchFamily="34" charset="0"/>
              </a:rPr>
              <a:t>educes bone density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Affects menstrual cycle</a:t>
            </a:r>
            <a:endParaRPr lang="en-US" sz="3600" b="1" i="0" dirty="0">
              <a:solidFill>
                <a:srgbClr val="111111"/>
              </a:solidFill>
              <a:effectLst/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5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92C6-064B-4198-9D7E-933459FB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3" y="0"/>
            <a:ext cx="11282190" cy="790832"/>
          </a:xfrm>
        </p:spPr>
        <p:txBody>
          <a:bodyPr>
            <a:normAutofit/>
          </a:bodyPr>
          <a:lstStyle/>
          <a:p>
            <a:r>
              <a:rPr lang="en-ZA" sz="4000" b="1" dirty="0"/>
              <a:t>Gambling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E8F4-90B3-4533-8568-CAFA6B30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988540"/>
            <a:ext cx="11969578" cy="5869459"/>
          </a:xfrm>
        </p:spPr>
        <p:txBody>
          <a:bodyPr>
            <a:normAutofit fontScale="92500"/>
          </a:bodyPr>
          <a:lstStyle/>
          <a:p>
            <a:r>
              <a:rPr lang="en-ZA" sz="3600" b="1" dirty="0">
                <a:solidFill>
                  <a:srgbClr val="FF0000"/>
                </a:solidFill>
              </a:rPr>
              <a:t>Winners know when to stop!!!</a:t>
            </a:r>
          </a:p>
          <a:p>
            <a:r>
              <a:rPr lang="en-ZA" sz="3600" b="1" dirty="0">
                <a:solidFill>
                  <a:srgbClr val="FF0000"/>
                </a:solidFill>
              </a:rPr>
              <a:t>First time winning </a:t>
            </a:r>
            <a:r>
              <a:rPr lang="en-Z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could lead to abuse and addiction</a:t>
            </a:r>
          </a:p>
          <a:p>
            <a:r>
              <a:rPr lang="en-Z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Foundation for Responsible Gambling helps</a:t>
            </a:r>
          </a:p>
          <a:p>
            <a:r>
              <a:rPr lang="en-ZA" sz="3600" b="1" dirty="0">
                <a:solidFill>
                  <a:srgbClr val="FF0000"/>
                </a:solidFill>
              </a:rPr>
              <a:t>Signs of gambling addiction</a:t>
            </a:r>
            <a:r>
              <a:rPr lang="en-Z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1"/>
            <a:r>
              <a:rPr lang="en-ZA" sz="3600" b="1" dirty="0"/>
              <a:t>They lie about their gambling activity</a:t>
            </a:r>
          </a:p>
          <a:p>
            <a:pPr lvl="1"/>
            <a:r>
              <a:rPr lang="en-ZA" sz="3600" b="1" dirty="0"/>
              <a:t>They steal, borrow or pawn things to gamble</a:t>
            </a:r>
          </a:p>
          <a:p>
            <a:pPr lvl="1"/>
            <a:r>
              <a:rPr lang="en-ZA" sz="3600" b="1" dirty="0"/>
              <a:t>There is faulty thinking and superstition “I feel lucky today”</a:t>
            </a:r>
          </a:p>
          <a:p>
            <a:pPr lvl="1"/>
            <a:r>
              <a:rPr lang="en-ZA" sz="3600" b="1" dirty="0"/>
              <a:t>The bigger the bet the bigger the win</a:t>
            </a:r>
          </a:p>
          <a:p>
            <a:pPr marL="457200" lvl="1" indent="0">
              <a:buNone/>
            </a:pPr>
            <a:endParaRPr lang="en-ZA" sz="3000" b="1" dirty="0"/>
          </a:p>
          <a:p>
            <a:pPr lvl="1"/>
            <a:endParaRPr lang="en-ZA" sz="3000" b="1" dirty="0"/>
          </a:p>
        </p:txBody>
      </p:sp>
    </p:spTree>
    <p:extLst>
      <p:ext uri="{BB962C8B-B14F-4D97-AF65-F5344CB8AC3E}">
        <p14:creationId xmlns:p14="http://schemas.microsoft.com/office/powerpoint/2010/main" val="730741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AA80FAF3-DD77-410F-99EE-C40FF7CA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0"/>
            <a:ext cx="11357113" cy="12744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Sex addiction / hyper sexuality</a:t>
            </a: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62574DF9-ACD8-1178-AB88-3F23B816B4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22" y="1274446"/>
            <a:ext cx="11622156" cy="528538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068E2C43-76AA-4D67-9530-BF89A96D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1102340" cy="1306830"/>
          </a:xfrm>
        </p:spPr>
        <p:txBody>
          <a:bodyPr/>
          <a:lstStyle/>
          <a:p>
            <a:pPr>
              <a:defRPr/>
            </a:pPr>
            <a:r>
              <a:rPr lang="en-ZA" altLang="en-US" sz="5280" dirty="0">
                <a:solidFill>
                  <a:schemeClr val="accent1">
                    <a:lumMod val="75000"/>
                  </a:schemeClr>
                </a:solidFill>
              </a:rPr>
              <a:t>Hyper-sexuality Triggers 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1F3171D4-A41E-812A-7D55-E147C3E55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306831"/>
            <a:ext cx="11890016" cy="5581649"/>
          </a:xfrm>
        </p:spPr>
        <p:txBody>
          <a:bodyPr/>
          <a:lstStyle/>
          <a:p>
            <a:pPr eaLnBrk="1" hangingPunct="1"/>
            <a:r>
              <a:rPr lang="en-ZA" altLang="en-US" sz="3840" b="1" dirty="0">
                <a:solidFill>
                  <a:srgbClr val="FF0000"/>
                </a:solidFill>
              </a:rPr>
              <a:t>Anger, stress, loneliness, fear, shame</a:t>
            </a:r>
          </a:p>
          <a:p>
            <a:pPr eaLnBrk="1" hangingPunct="1"/>
            <a:r>
              <a:rPr lang="en-ZA" altLang="en-US" sz="3840" b="1" dirty="0">
                <a:solidFill>
                  <a:srgbClr val="FF0000"/>
                </a:solidFill>
              </a:rPr>
              <a:t>Unmet needs </a:t>
            </a:r>
            <a:r>
              <a:rPr lang="en-ZA" altLang="en-US" sz="3840" b="1" dirty="0"/>
              <a:t>for approval or validation</a:t>
            </a:r>
          </a:p>
          <a:p>
            <a:pPr eaLnBrk="1" hangingPunct="1"/>
            <a:r>
              <a:rPr lang="en-ZA" altLang="en-US" sz="3840" b="1" dirty="0">
                <a:solidFill>
                  <a:srgbClr val="FF0000"/>
                </a:solidFill>
              </a:rPr>
              <a:t>Low self-esteem</a:t>
            </a:r>
            <a:r>
              <a:rPr lang="en-ZA" altLang="en-US" sz="3840" b="1" dirty="0"/>
              <a:t>, feeling unappreciated</a:t>
            </a:r>
          </a:p>
          <a:p>
            <a:pPr eaLnBrk="1" hangingPunct="1"/>
            <a:r>
              <a:rPr lang="en-ZA" altLang="en-US" sz="3840" b="1" dirty="0"/>
              <a:t>Alcohol or drug abuse</a:t>
            </a:r>
          </a:p>
          <a:p>
            <a:pPr eaLnBrk="1" hangingPunct="1"/>
            <a:r>
              <a:rPr lang="en-ZA" altLang="en-US" sz="3840" b="1" dirty="0"/>
              <a:t>Highly </a:t>
            </a:r>
            <a:r>
              <a:rPr lang="en-ZA" altLang="en-US" sz="3840" b="1" dirty="0">
                <a:solidFill>
                  <a:srgbClr val="FF0000"/>
                </a:solidFill>
              </a:rPr>
              <a:t>stimulating positive </a:t>
            </a:r>
            <a:r>
              <a:rPr lang="en-ZA" altLang="en-US" sz="3840" b="1" dirty="0"/>
              <a:t>experience</a:t>
            </a:r>
          </a:p>
          <a:p>
            <a:pPr eaLnBrk="1" hangingPunct="1"/>
            <a:r>
              <a:rPr lang="en-ZA" altLang="en-US" sz="3840" b="1" dirty="0"/>
              <a:t>Emotionally/physically </a:t>
            </a:r>
            <a:r>
              <a:rPr lang="en-ZA" altLang="en-US" sz="3840" b="1" dirty="0">
                <a:solidFill>
                  <a:srgbClr val="FF0000"/>
                </a:solidFill>
              </a:rPr>
              <a:t>unavailable spouse</a:t>
            </a:r>
          </a:p>
          <a:p>
            <a:pPr eaLnBrk="1" hangingPunct="1"/>
            <a:endParaRPr lang="en-ZA" altLang="en-US" sz="384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38A0C62-51D3-47B8-8C52-A305403B1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34" y="93346"/>
            <a:ext cx="11486866" cy="15887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Feel-good hormones in Pornography</a:t>
            </a: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B0D60097-FEC2-4182-BC39-BAA202453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4710" y="1289079"/>
            <a:ext cx="4720590" cy="5475575"/>
          </a:xfrm>
          <a:noFill/>
        </p:spPr>
      </p:pic>
      <p:sp>
        <p:nvSpPr>
          <p:cNvPr id="54276" name="Rectangle 3">
            <a:extLst>
              <a:ext uri="{FF2B5EF4-FFF2-40B4-BE49-F238E27FC236}">
                <a16:creationId xmlns:a16="http://schemas.microsoft.com/office/drawing/2014/main" id="{CD4C0B07-1A91-4CF6-BA0A-7C144432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" y="1483996"/>
            <a:ext cx="10424160" cy="407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84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840"/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8FC4E79F-3ED7-43FB-BDA1-DC40DDAE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828800"/>
            <a:ext cx="10424160" cy="40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84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840"/>
          </a:p>
        </p:txBody>
      </p:sp>
      <p:sp>
        <p:nvSpPr>
          <p:cNvPr id="54278" name="Rectangle 3">
            <a:extLst>
              <a:ext uri="{FF2B5EF4-FFF2-40B4-BE49-F238E27FC236}">
                <a16:creationId xmlns:a16="http://schemas.microsoft.com/office/drawing/2014/main" id="{5043751D-07B5-4300-A011-48699CF17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260" y="1483996"/>
            <a:ext cx="10424160" cy="407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84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840"/>
          </a:p>
        </p:txBody>
      </p:sp>
      <p:sp>
        <p:nvSpPr>
          <p:cNvPr id="54279" name="Rectangle 8">
            <a:extLst>
              <a:ext uri="{FF2B5EF4-FFF2-40B4-BE49-F238E27FC236}">
                <a16:creationId xmlns:a16="http://schemas.microsoft.com/office/drawing/2014/main" id="{1FD09249-2B9C-4DCD-8F14-AFB338E84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676400"/>
            <a:ext cx="63093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No human being can compete with </a:t>
            </a:r>
            <a:r>
              <a:rPr lang="en-US" altLang="en-US" sz="3200" b="1" dirty="0" err="1"/>
              <a:t>pornograpghy</a:t>
            </a:r>
            <a:r>
              <a:rPr lang="en-US" altLang="en-US" sz="3200" b="1" dirty="0"/>
              <a:t>!!!!</a:t>
            </a:r>
            <a:endParaRPr lang="en-US" altLang="en-US" sz="3200" b="1" u="sng" dirty="0"/>
          </a:p>
          <a:p>
            <a:pPr eaLnBrk="1" hangingPunct="1"/>
            <a:r>
              <a:rPr lang="en-US" altLang="en-US" sz="3200" i="1" dirty="0">
                <a:solidFill>
                  <a:srgbClr val="FF0000"/>
                </a:solidFill>
              </a:rPr>
              <a:t>Norepinephrine -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excitement</a:t>
            </a:r>
          </a:p>
          <a:p>
            <a:pPr eaLnBrk="1" hangingPunct="1"/>
            <a:r>
              <a:rPr lang="en-US" altLang="en-US" sz="3200" i="1" dirty="0">
                <a:solidFill>
                  <a:srgbClr val="FF0000"/>
                </a:solidFill>
              </a:rPr>
              <a:t>Serotonin – </a:t>
            </a:r>
            <a:r>
              <a:rPr lang="en-US" alt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feel good hormone</a:t>
            </a:r>
          </a:p>
          <a:p>
            <a:pPr eaLnBrk="1" hangingPunct="1"/>
            <a:r>
              <a:rPr lang="en-US" altLang="en-US" sz="3200" i="1" dirty="0">
                <a:solidFill>
                  <a:srgbClr val="FF0000"/>
                </a:solidFill>
              </a:rPr>
              <a:t>Dopamine – </a:t>
            </a:r>
            <a:r>
              <a:rPr lang="en-US" alt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pure pleasure</a:t>
            </a:r>
          </a:p>
          <a:p>
            <a:pPr eaLnBrk="1" hangingPunct="1"/>
            <a:r>
              <a:rPr lang="en-US" altLang="en-US" sz="3200" i="1" dirty="0">
                <a:solidFill>
                  <a:srgbClr val="FF0000"/>
                </a:solidFill>
              </a:rPr>
              <a:t>Adrenaline - </a:t>
            </a:r>
            <a:r>
              <a:rPr lang="en-US" alt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energy</a:t>
            </a:r>
          </a:p>
          <a:p>
            <a:pPr eaLnBrk="1" hangingPunct="1"/>
            <a:r>
              <a:rPr lang="en-US" altLang="en-US" sz="3200" i="1" dirty="0">
                <a:solidFill>
                  <a:srgbClr val="FF0000"/>
                </a:solidFill>
              </a:rPr>
              <a:t>Endorphins – </a:t>
            </a:r>
            <a:r>
              <a:rPr lang="en-US" alt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calm and kills pain</a:t>
            </a:r>
          </a:p>
          <a:p>
            <a:pPr eaLnBrk="1" hangingPunct="1"/>
            <a:r>
              <a:rPr lang="en-US" altLang="en-US" sz="3200" i="1" dirty="0">
                <a:solidFill>
                  <a:srgbClr val="FF0000"/>
                </a:solidFill>
              </a:rPr>
              <a:t>Oxytocin – </a:t>
            </a:r>
            <a:r>
              <a:rPr lang="en-US" alt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love/cuddle hormone</a:t>
            </a:r>
          </a:p>
          <a:p>
            <a:pPr eaLnBrk="1" hangingPunct="1"/>
            <a:r>
              <a:rPr lang="en-US" altLang="en-US" sz="3200" i="1" dirty="0">
                <a:solidFill>
                  <a:srgbClr val="FF0000"/>
                </a:solidFill>
              </a:rPr>
              <a:t>Prolactin</a:t>
            </a:r>
            <a:r>
              <a:rPr lang="en-US" alt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sleep inducing</a:t>
            </a:r>
            <a:endParaRPr lang="en-ZA" altLang="en-US" sz="3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37D7-EAE4-75F2-CB4F-DAB99E18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0"/>
            <a:ext cx="11301412" cy="1262743"/>
          </a:xfrm>
        </p:spPr>
        <p:txBody>
          <a:bodyPr>
            <a:normAutofit/>
          </a:bodyPr>
          <a:lstStyle/>
          <a:p>
            <a:r>
              <a:rPr lang="en-US" sz="4400" dirty="0"/>
              <a:t>Side effects of digital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460C-2B5D-D642-273A-9A3762C7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03086"/>
            <a:ext cx="11301412" cy="4808136"/>
          </a:xfrm>
        </p:spPr>
        <p:txBody>
          <a:bodyPr>
            <a:normAutofit/>
          </a:bodyPr>
          <a:lstStyle/>
          <a:p>
            <a:r>
              <a:rPr lang="en-US" sz="3600" b="1" dirty="0"/>
              <a:t>Impacts relationships with others</a:t>
            </a:r>
          </a:p>
          <a:p>
            <a:r>
              <a:rPr lang="en-US" sz="3600" b="1" dirty="0"/>
              <a:t>Interferes with work and social responsibilities</a:t>
            </a:r>
          </a:p>
          <a:p>
            <a:r>
              <a:rPr lang="en-US" sz="3600" b="1" dirty="0"/>
              <a:t>Induces anxiety and attention</a:t>
            </a:r>
          </a:p>
          <a:p>
            <a:r>
              <a:rPr lang="en-US" sz="3600" b="1" dirty="0"/>
              <a:t>There are emotional withdrawal symptoms </a:t>
            </a:r>
          </a:p>
          <a:p>
            <a:r>
              <a:rPr lang="en-US" sz="3600" b="1" dirty="0"/>
              <a:t>Affects healthy activities of daily living – eating, sleeping</a:t>
            </a:r>
          </a:p>
        </p:txBody>
      </p:sp>
    </p:spTree>
    <p:extLst>
      <p:ext uri="{BB962C8B-B14F-4D97-AF65-F5344CB8AC3E}">
        <p14:creationId xmlns:p14="http://schemas.microsoft.com/office/powerpoint/2010/main" val="3015858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7955" y="75506"/>
            <a:ext cx="8911687" cy="748953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1"/>
                </a:solidFill>
              </a:rPr>
              <a:t>          Digital Abuse and Addiction</a:t>
            </a:r>
            <a:br>
              <a:rPr lang="en-US" altLang="en-US" sz="3100" b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                  </a:t>
            </a:r>
            <a:endParaRPr lang="en-US" alt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331" y="493713"/>
            <a:ext cx="10440311" cy="6240925"/>
          </a:xfrm>
        </p:spPr>
        <p:txBody>
          <a:bodyPr>
            <a:noAutofit/>
          </a:bodyPr>
          <a:lstStyle/>
          <a:p>
            <a:pPr>
              <a:buFont typeface="Wingdings 3" charset="2"/>
              <a:buChar char=""/>
              <a:defRPr/>
            </a:pPr>
            <a:endParaRPr lang="en-US" altLang="en-US" sz="135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11" name="Content Placeholder 3" descr="imagesgo_20outside_20and_20play_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35760" y="689549"/>
            <a:ext cx="9092069" cy="5091564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909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 descr="C:\Users\Susan van Niekerk\Pictures\internet en kind.jpg">
            <a:extLst>
              <a:ext uri="{FF2B5EF4-FFF2-40B4-BE49-F238E27FC236}">
                <a16:creationId xmlns:a16="http://schemas.microsoft.com/office/drawing/2014/main" id="{B619807A-4B1D-4D9D-A8AD-B9E30A148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6226"/>
            <a:ext cx="10972800" cy="646176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C6CD-FC9E-417A-B729-DD3EC73A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0"/>
            <a:ext cx="11966712" cy="744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4000" b="1" dirty="0"/>
              <a:t>Drug Addiction Problem in 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D0F3-233C-4B05-9AAE-DB350890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0596"/>
            <a:ext cx="12191999" cy="5907404"/>
          </a:xfrm>
        </p:spPr>
        <p:txBody>
          <a:bodyPr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ZA" altLang="en-US" sz="2800" b="1" dirty="0">
                <a:solidFill>
                  <a:srgbClr val="FF0000"/>
                </a:solidFill>
              </a:rPr>
              <a:t>S.A ranked number 7 (alcohol) in Africa-</a:t>
            </a:r>
            <a:r>
              <a:rPr lang="en-ZA" altLang="en-US" sz="2800" b="1" dirty="0"/>
              <a:t> after Nigeria, Uganda, Namibia, etc.</a:t>
            </a:r>
          </a:p>
          <a:p>
            <a:pPr>
              <a:buFont typeface="Wingdings 3" charset="2"/>
              <a:buChar char=""/>
              <a:defRPr/>
            </a:pPr>
            <a:r>
              <a:rPr lang="en-ZA" altLang="en-US" sz="2800" b="1" i="1" dirty="0">
                <a:solidFill>
                  <a:srgbClr val="FF0000"/>
                </a:solidFill>
              </a:rPr>
              <a:t>Dagga/Cannabis</a:t>
            </a:r>
            <a:r>
              <a:rPr lang="en-ZA" altLang="en-US" sz="2800" b="1" i="1" dirty="0"/>
              <a:t>  is </a:t>
            </a:r>
            <a:r>
              <a:rPr lang="en-ZA" altLang="en-US" sz="2800" b="1" i="1" dirty="0" err="1"/>
              <a:t>d.o.c</a:t>
            </a:r>
            <a:r>
              <a:rPr lang="en-ZA" altLang="en-US" sz="2800" b="1" i="1" dirty="0"/>
              <a:t>.</a:t>
            </a:r>
            <a:r>
              <a:rPr lang="en-ZA" altLang="en-US" sz="2800" b="1" dirty="0"/>
              <a:t> for </a:t>
            </a:r>
            <a:r>
              <a:rPr lang="en-ZA" altLang="en-US" sz="2800" b="1" dirty="0">
                <a:solidFill>
                  <a:srgbClr val="FF0000"/>
                </a:solidFill>
              </a:rPr>
              <a:t>under 20 years </a:t>
            </a:r>
            <a:r>
              <a:rPr lang="en-ZA" altLang="en-US" sz="2800" b="1" dirty="0"/>
              <a:t>olds for all provinces</a:t>
            </a:r>
          </a:p>
          <a:p>
            <a:pPr>
              <a:buFont typeface="Wingdings 3" charset="2"/>
              <a:buChar char=""/>
              <a:defRPr/>
            </a:pPr>
            <a:r>
              <a:rPr lang="en-ZA" altLang="en-US" sz="2800" b="1" dirty="0"/>
              <a:t>Average </a:t>
            </a:r>
            <a:r>
              <a:rPr lang="en-ZA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 of </a:t>
            </a:r>
            <a:r>
              <a:rPr lang="en-ZA" altLang="en-US" sz="2800" b="1" dirty="0">
                <a:solidFill>
                  <a:srgbClr val="FF0000"/>
                </a:solidFill>
              </a:rPr>
              <a:t>onset  </a:t>
            </a:r>
            <a:r>
              <a:rPr lang="en-ZA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alcohol is </a:t>
            </a:r>
            <a:r>
              <a:rPr lang="en-ZA" altLang="en-US" sz="2800" b="1" dirty="0">
                <a:solidFill>
                  <a:srgbClr val="FF0000"/>
                </a:solidFill>
              </a:rPr>
              <a:t>9 years old </a:t>
            </a:r>
          </a:p>
          <a:p>
            <a:pPr>
              <a:buFont typeface="Wingdings 3" charset="2"/>
              <a:buChar char=""/>
              <a:defRPr/>
            </a:pPr>
            <a:r>
              <a:rPr lang="en-ZA" altLang="en-US" sz="2800" b="1" dirty="0"/>
              <a:t>75% of all people with an addiction are in employment</a:t>
            </a:r>
          </a:p>
          <a:p>
            <a:pPr>
              <a:buFont typeface="Wingdings 3" charset="2"/>
              <a:buChar char=""/>
              <a:defRPr/>
            </a:pPr>
            <a:r>
              <a:rPr lang="en-ZA" altLang="en-US" sz="2800" b="1" dirty="0"/>
              <a:t>30% </a:t>
            </a:r>
            <a:r>
              <a:rPr lang="en-ZA" altLang="en-US" sz="2800" b="1" dirty="0">
                <a:solidFill>
                  <a:srgbClr val="C00000"/>
                </a:solidFill>
              </a:rPr>
              <a:t>of all state </a:t>
            </a:r>
            <a:r>
              <a:rPr lang="en-ZA" altLang="en-US" sz="2800" b="1" dirty="0"/>
              <a:t>hospital admissions involve substance abuse</a:t>
            </a:r>
          </a:p>
          <a:p>
            <a:pPr>
              <a:buFont typeface="Wingdings 3" charset="2"/>
              <a:buChar char=""/>
              <a:defRPr/>
            </a:pPr>
            <a:r>
              <a:rPr lang="en-ZA" altLang="en-US" sz="2800" b="1" dirty="0"/>
              <a:t>80% of all </a:t>
            </a:r>
            <a:r>
              <a:rPr lang="en-ZA" altLang="en-US" sz="2800" b="1" dirty="0">
                <a:solidFill>
                  <a:srgbClr val="C00000"/>
                </a:solidFill>
              </a:rPr>
              <a:t>assault</a:t>
            </a:r>
            <a:r>
              <a:rPr lang="en-ZA" altLang="en-US" sz="2800" b="1" dirty="0"/>
              <a:t> patients are substance related</a:t>
            </a:r>
          </a:p>
          <a:p>
            <a:pPr>
              <a:buFont typeface="Wingdings 3" charset="2"/>
              <a:buChar char=""/>
              <a:defRPr/>
            </a:pPr>
            <a:r>
              <a:rPr lang="en-ZA" altLang="en-US" sz="2800" b="1" dirty="0"/>
              <a:t>60% of </a:t>
            </a:r>
            <a:r>
              <a:rPr lang="en-ZA" altLang="en-US" sz="2800" b="1" dirty="0">
                <a:solidFill>
                  <a:srgbClr val="C00000"/>
                </a:solidFill>
              </a:rPr>
              <a:t>pedestrian</a:t>
            </a:r>
            <a:r>
              <a:rPr lang="en-ZA" altLang="en-US" sz="2800" b="1" dirty="0"/>
              <a:t> collisions are substance abuse related</a:t>
            </a:r>
          </a:p>
          <a:p>
            <a:pPr>
              <a:buFont typeface="Wingdings 3" charset="2"/>
              <a:buChar char=""/>
              <a:defRPr/>
            </a:pPr>
            <a:r>
              <a:rPr lang="en-ZA" altLang="en-US" sz="2800" b="1" dirty="0"/>
              <a:t>50% of all Cape Town </a:t>
            </a:r>
            <a:r>
              <a:rPr lang="en-ZA" altLang="en-US" sz="2800" b="1" dirty="0">
                <a:solidFill>
                  <a:srgbClr val="C00000"/>
                </a:solidFill>
              </a:rPr>
              <a:t>drowning are substance related</a:t>
            </a:r>
          </a:p>
          <a:p>
            <a:pPr>
              <a:buFont typeface="Wingdings 3" charset="2"/>
              <a:buChar char=""/>
              <a:defRPr/>
            </a:pPr>
            <a:r>
              <a:rPr lang="en-ZA" altLang="en-US" sz="2800" b="1" dirty="0">
                <a:solidFill>
                  <a:srgbClr val="C00000"/>
                </a:solidFill>
              </a:rPr>
              <a:t>Foetal Alcohol Syndrome (FAS) </a:t>
            </a:r>
            <a:r>
              <a:rPr lang="en-ZA" altLang="en-US" sz="2800" b="1" dirty="0">
                <a:solidFill>
                  <a:schemeClr val="tx1"/>
                </a:solidFill>
              </a:rPr>
              <a:t>ratio is </a:t>
            </a:r>
            <a:r>
              <a:rPr lang="en-ZA" altLang="en-US" sz="2800" b="1" dirty="0">
                <a:solidFill>
                  <a:srgbClr val="C00000"/>
                </a:solidFill>
              </a:rPr>
              <a:t>1 to 281 </a:t>
            </a:r>
            <a:r>
              <a:rPr lang="en-ZA" altLang="en-US" sz="2800" b="1" dirty="0"/>
              <a:t>live births in the Western Cape</a:t>
            </a:r>
          </a:p>
          <a:p>
            <a:pPr>
              <a:buFont typeface="Wingdings 3" charset="2"/>
              <a:buChar char=""/>
              <a:defRPr/>
            </a:pPr>
            <a:endParaRPr lang="en-ZA" altLang="en-US" dirty="0"/>
          </a:p>
          <a:p>
            <a:pPr marL="0" indent="0">
              <a:buNone/>
              <a:defRPr/>
            </a:pPr>
            <a:endParaRPr lang="en-Z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11" descr="http://i.dailymail.co.uk/i/pix/2013/01/13/article-2261777-16EA77F4000005DC-43_634x660.jpg">
            <a:hlinkClick r:id="rId2"/>
            <a:extLst>
              <a:ext uri="{FF2B5EF4-FFF2-40B4-BE49-F238E27FC236}">
                <a16:creationId xmlns:a16="http://schemas.microsoft.com/office/drawing/2014/main" id="{B9FA8A54-1A30-4755-B8FD-6740A99AFD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50596" y="87630"/>
            <a:ext cx="3825240" cy="296418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3" name="Picture 2" descr="C:\Users\Susan\Pictures\imagesLM4ZKH2S.jpg">
            <a:extLst>
              <a:ext uri="{FF2B5EF4-FFF2-40B4-BE49-F238E27FC236}">
                <a16:creationId xmlns:a16="http://schemas.microsoft.com/office/drawing/2014/main" id="{08B030BB-2D2F-475D-A1D1-1D6385C6C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536" y="3051811"/>
            <a:ext cx="5374004" cy="3547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2" descr="C:\Users\Susan van Niekerk\Pictures\devices anf family.jpg">
            <a:extLst>
              <a:ext uri="{FF2B5EF4-FFF2-40B4-BE49-F238E27FC236}">
                <a16:creationId xmlns:a16="http://schemas.microsoft.com/office/drawing/2014/main" id="{06466F8E-0E03-4182-A260-FA8191CAC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7280" y="160021"/>
            <a:ext cx="6398896" cy="289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5" name="Picture 2" descr="C:\Users\Susan van Niekerk\Pictures\internet and family.jpg">
            <a:extLst>
              <a:ext uri="{FF2B5EF4-FFF2-40B4-BE49-F238E27FC236}">
                <a16:creationId xmlns:a16="http://schemas.microsoft.com/office/drawing/2014/main" id="{E2E7C6BA-0FAC-4CAE-9CB4-1C72F16E1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5540" y="3051811"/>
            <a:ext cx="5080636" cy="3547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EE24-79E7-4EF3-A0C7-3556B908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145809"/>
            <a:ext cx="11124784" cy="1280890"/>
          </a:xfrm>
        </p:spPr>
        <p:txBody>
          <a:bodyPr>
            <a:normAutofit/>
          </a:bodyPr>
          <a:lstStyle/>
          <a:p>
            <a:r>
              <a:rPr lang="en-ZA" sz="4000" b="1" dirty="0"/>
              <a:t>Why should families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8F952-3423-4E4D-8433-B25A38BD5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930588"/>
            <a:ext cx="11924713" cy="5927411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rgbClr val="FF0000"/>
                </a:solidFill>
              </a:rPr>
              <a:t>Equal opportunity </a:t>
            </a:r>
            <a:r>
              <a:rPr lang="en-ZA" sz="3200" b="1" dirty="0"/>
              <a:t>medical condition</a:t>
            </a:r>
          </a:p>
          <a:p>
            <a:r>
              <a:rPr lang="en-ZA" sz="3200" b="1" dirty="0"/>
              <a:t>It is a psychiatric illness</a:t>
            </a:r>
          </a:p>
          <a:p>
            <a:r>
              <a:rPr lang="en-ZA" sz="3200" b="1" dirty="0"/>
              <a:t>South Africa is trending!!!!</a:t>
            </a:r>
            <a:endParaRPr lang="en-ZA" sz="3200" b="1" dirty="0">
              <a:solidFill>
                <a:srgbClr val="FF0000"/>
              </a:solidFill>
            </a:endParaRPr>
          </a:p>
          <a:p>
            <a:r>
              <a:rPr lang="en-ZA" sz="3200" b="1" dirty="0">
                <a:solidFill>
                  <a:schemeClr val="tx1"/>
                </a:solidFill>
              </a:rPr>
              <a:t>It is progressive, chronic and could be fatal</a:t>
            </a:r>
          </a:p>
          <a:p>
            <a:r>
              <a:rPr lang="en-ZA" sz="3200" b="1" dirty="0">
                <a:solidFill>
                  <a:schemeClr val="tx1"/>
                </a:solidFill>
              </a:rPr>
              <a:t>It runs in </a:t>
            </a:r>
            <a:r>
              <a:rPr lang="en-ZA" sz="3200" b="1" dirty="0">
                <a:solidFill>
                  <a:srgbClr val="FF0000"/>
                </a:solidFill>
              </a:rPr>
              <a:t>families - genetic</a:t>
            </a:r>
          </a:p>
          <a:p>
            <a:endParaRPr lang="en-ZA" sz="3200" b="1" dirty="0">
              <a:solidFill>
                <a:schemeClr val="tx1"/>
              </a:solidFill>
            </a:endParaRPr>
          </a:p>
          <a:p>
            <a:endParaRPr lang="en-ZA" sz="3200" b="1" dirty="0">
              <a:solidFill>
                <a:schemeClr val="tx1"/>
              </a:solidFill>
            </a:endParaRPr>
          </a:p>
          <a:p>
            <a:endParaRPr lang="en-ZA" sz="3200" b="1" dirty="0">
              <a:solidFill>
                <a:schemeClr val="tx1"/>
              </a:solidFill>
            </a:endParaRPr>
          </a:p>
          <a:p>
            <a:endParaRPr lang="en-ZA" sz="3200" b="1" dirty="0">
              <a:solidFill>
                <a:schemeClr val="tx1"/>
              </a:solidFill>
            </a:endParaRPr>
          </a:p>
          <a:p>
            <a:endParaRPr lang="en-ZA" sz="3200" b="1" dirty="0">
              <a:solidFill>
                <a:srgbClr val="FF0000"/>
              </a:solidFill>
            </a:endParaRPr>
          </a:p>
          <a:p>
            <a:endParaRPr lang="en-Z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23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022C-3682-4258-A163-FA2B4DDA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0"/>
            <a:ext cx="11292577" cy="116619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should families do?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21BB2AA2-6F74-5CC8-AC3A-110A85FB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191"/>
            <a:ext cx="12192000" cy="569180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ZA" altLang="en-US" sz="3360" b="1" dirty="0">
                <a:solidFill>
                  <a:srgbClr val="FF0000"/>
                </a:solidFill>
              </a:rPr>
              <a:t>Acceptance vs. denial</a:t>
            </a:r>
          </a:p>
          <a:p>
            <a:pPr eaLnBrk="1" hangingPunct="1"/>
            <a:r>
              <a:rPr lang="en-ZA" altLang="en-US" sz="3360" b="1" dirty="0">
                <a:solidFill>
                  <a:srgbClr val="FF0000"/>
                </a:solidFill>
              </a:rPr>
              <a:t>Educate</a:t>
            </a:r>
            <a:r>
              <a:rPr lang="en-ZA" altLang="en-US" sz="3360" b="1" dirty="0">
                <a:solidFill>
                  <a:schemeClr val="tx1"/>
                </a:solidFill>
              </a:rPr>
              <a:t> yourself about the addiction and </a:t>
            </a:r>
            <a:r>
              <a:rPr lang="en-ZA" altLang="en-US" sz="3360" b="1" dirty="0">
                <a:solidFill>
                  <a:srgbClr val="FF0000"/>
                </a:solidFill>
              </a:rPr>
              <a:t>label it </a:t>
            </a:r>
            <a:r>
              <a:rPr lang="en-ZA" altLang="en-US" sz="3360" b="1" dirty="0">
                <a:solidFill>
                  <a:schemeClr val="tx1"/>
                </a:solidFill>
              </a:rPr>
              <a:t>correctly</a:t>
            </a:r>
          </a:p>
          <a:p>
            <a:pPr eaLnBrk="1" hangingPunct="1"/>
            <a:r>
              <a:rPr lang="en-ZA" altLang="en-US" sz="3360" b="1" dirty="0">
                <a:solidFill>
                  <a:schemeClr val="tx1"/>
                </a:solidFill>
              </a:rPr>
              <a:t>Know that it’s a </a:t>
            </a:r>
            <a:r>
              <a:rPr lang="en-ZA" altLang="en-US" sz="3360" b="1" dirty="0">
                <a:solidFill>
                  <a:srgbClr val="FF0000"/>
                </a:solidFill>
              </a:rPr>
              <a:t>Medical condition</a:t>
            </a:r>
          </a:p>
          <a:p>
            <a:pPr eaLnBrk="1" hangingPunct="1"/>
            <a:r>
              <a:rPr lang="en-ZA" altLang="en-US" sz="3360" b="1" dirty="0">
                <a:solidFill>
                  <a:srgbClr val="FF0000"/>
                </a:solidFill>
              </a:rPr>
              <a:t>Be supportive</a:t>
            </a:r>
          </a:p>
          <a:p>
            <a:pPr eaLnBrk="1" hangingPunct="1"/>
            <a:r>
              <a:rPr lang="en-ZA" altLang="en-US" sz="3360" b="1" dirty="0">
                <a:solidFill>
                  <a:schemeClr val="tx1"/>
                </a:solidFill>
              </a:rPr>
              <a:t>Detach with love</a:t>
            </a:r>
          </a:p>
          <a:p>
            <a:pPr eaLnBrk="1" hangingPunct="1"/>
            <a:r>
              <a:rPr lang="en-ZA" altLang="en-US" sz="3360" b="1" dirty="0">
                <a:solidFill>
                  <a:schemeClr val="tx1"/>
                </a:solidFill>
              </a:rPr>
              <a:t>Have an </a:t>
            </a:r>
            <a:r>
              <a:rPr lang="en-ZA" altLang="en-US" sz="3360" b="1" dirty="0">
                <a:solidFill>
                  <a:srgbClr val="FF0000"/>
                </a:solidFill>
              </a:rPr>
              <a:t>intervention</a:t>
            </a:r>
          </a:p>
          <a:p>
            <a:pPr eaLnBrk="1" hangingPunct="1"/>
            <a:r>
              <a:rPr lang="en-ZA" altLang="en-US" sz="336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 boundaries </a:t>
            </a:r>
            <a:r>
              <a:rPr lang="en-ZA" altLang="en-US" sz="3360" b="1" dirty="0">
                <a:solidFill>
                  <a:srgbClr val="FF0000"/>
                </a:solidFill>
              </a:rPr>
              <a:t>- CONSEQUENCIES </a:t>
            </a:r>
          </a:p>
          <a:p>
            <a:pPr eaLnBrk="1" hangingPunct="1"/>
            <a:r>
              <a:rPr lang="en-ZA" altLang="en-US" sz="336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not enable addiction</a:t>
            </a:r>
          </a:p>
          <a:p>
            <a:pPr eaLnBrk="1" hangingPunct="1"/>
            <a:r>
              <a:rPr lang="en-ZA" altLang="en-US" sz="3360" b="1" u="sng" dirty="0">
                <a:solidFill>
                  <a:srgbClr val="FF0000"/>
                </a:solidFill>
              </a:rPr>
              <a:t>Seek help!!!!</a:t>
            </a:r>
          </a:p>
        </p:txBody>
      </p:sp>
    </p:spTree>
    <p:extLst>
      <p:ext uri="{BB962C8B-B14F-4D97-AF65-F5344CB8AC3E}">
        <p14:creationId xmlns:p14="http://schemas.microsoft.com/office/powerpoint/2010/main" val="1028435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images of groups of teenagers">
            <a:extLst>
              <a:ext uri="{FF2B5EF4-FFF2-40B4-BE49-F238E27FC236}">
                <a16:creationId xmlns:a16="http://schemas.microsoft.com/office/drawing/2014/main" id="{6685B4E4-6489-38FB-2789-A5F98F15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34" y="248224"/>
            <a:ext cx="5950226" cy="66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See the source image">
            <a:extLst>
              <a:ext uri="{FF2B5EF4-FFF2-40B4-BE49-F238E27FC236}">
                <a16:creationId xmlns:a16="http://schemas.microsoft.com/office/drawing/2014/main" id="{F1625CA3-E3F2-2868-3E93-7E1261C70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0" y="424070"/>
            <a:ext cx="5340626" cy="64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63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3E13-92D0-4296-A983-8F392F79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9" y="0"/>
            <a:ext cx="11332334" cy="1272209"/>
          </a:xfrm>
        </p:spPr>
        <p:txBody>
          <a:bodyPr>
            <a:normAutofit/>
          </a:bodyPr>
          <a:lstStyle/>
          <a:p>
            <a:r>
              <a:rPr lang="en-ZA" sz="4000" b="1" dirty="0"/>
              <a:t>Teenagers and youth (13 to 25 years)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E6C44-60BC-4786-8CFF-66D86EEF4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768626"/>
            <a:ext cx="12019722" cy="6089374"/>
          </a:xfrm>
        </p:spPr>
        <p:txBody>
          <a:bodyPr>
            <a:normAutofit fontScale="92500"/>
          </a:bodyPr>
          <a:lstStyle/>
          <a:p>
            <a:r>
              <a:rPr lang="en-ZA" sz="3200" b="1" dirty="0">
                <a:solidFill>
                  <a:srgbClr val="FF0000"/>
                </a:solidFill>
              </a:rPr>
              <a:t>        90% of all addiction </a:t>
            </a:r>
            <a:r>
              <a:rPr lang="en-ZA" sz="3200" b="1" dirty="0"/>
              <a:t>starts in the </a:t>
            </a:r>
            <a:r>
              <a:rPr lang="en-ZA" sz="3200" b="1" dirty="0">
                <a:solidFill>
                  <a:srgbClr val="FF0000"/>
                </a:solidFill>
              </a:rPr>
              <a:t>teen years </a:t>
            </a:r>
          </a:p>
          <a:p>
            <a:r>
              <a:rPr lang="en-ZA" sz="3200" b="1" dirty="0"/>
              <a:t>Teenagers have a biological vulnerability </a:t>
            </a:r>
          </a:p>
          <a:p>
            <a:r>
              <a:rPr lang="en-ZA" sz="3200" b="1" dirty="0"/>
              <a:t>Then </a:t>
            </a:r>
            <a:r>
              <a:rPr lang="en-ZA" sz="3200" b="1" dirty="0">
                <a:solidFill>
                  <a:srgbClr val="FF0000"/>
                </a:solidFill>
              </a:rPr>
              <a:t>brain develops from back to front</a:t>
            </a:r>
            <a:r>
              <a:rPr lang="en-ZA" sz="3200" b="1" dirty="0"/>
              <a:t>: </a:t>
            </a:r>
          </a:p>
          <a:p>
            <a:pPr lvl="1"/>
            <a:r>
              <a:rPr lang="en-ZA" sz="3000" b="1" dirty="0"/>
              <a:t>physical ability, emotions and motivation develop first</a:t>
            </a:r>
          </a:p>
          <a:p>
            <a:pPr lvl="1"/>
            <a:r>
              <a:rPr lang="en-ZA" sz="3000" b="1" dirty="0"/>
              <a:t>reasoning and impulse control develop later –up to 25 years old</a:t>
            </a:r>
          </a:p>
          <a:p>
            <a:r>
              <a:rPr lang="en-ZA" sz="3200" b="1" dirty="0">
                <a:solidFill>
                  <a:schemeClr val="tx1"/>
                </a:solidFill>
              </a:rPr>
              <a:t>The brain says: </a:t>
            </a:r>
            <a:r>
              <a:rPr lang="en-ZA" sz="3200" b="1" dirty="0">
                <a:solidFill>
                  <a:srgbClr val="FF0000"/>
                </a:solidFill>
              </a:rPr>
              <a:t>“get out, explore, seek and find” </a:t>
            </a:r>
          </a:p>
          <a:p>
            <a:r>
              <a:rPr lang="en-ZA" sz="3200" b="1" dirty="0">
                <a:solidFill>
                  <a:schemeClr val="tx1"/>
                </a:solidFill>
              </a:rPr>
              <a:t>There is poor planning and poor judgement</a:t>
            </a:r>
          </a:p>
          <a:p>
            <a:r>
              <a:rPr lang="en-ZA" sz="3200" b="1" dirty="0">
                <a:solidFill>
                  <a:srgbClr val="FF0000"/>
                </a:solidFill>
              </a:rPr>
              <a:t>Prefer high-excitement </a:t>
            </a:r>
            <a:r>
              <a:rPr lang="en-ZA" sz="3200" b="1" dirty="0"/>
              <a:t>and low-effort activities (gaming)</a:t>
            </a:r>
          </a:p>
          <a:p>
            <a:r>
              <a:rPr lang="en-ZA" sz="3200" b="1" dirty="0">
                <a:solidFill>
                  <a:srgbClr val="FF0000"/>
                </a:solidFill>
              </a:rPr>
              <a:t>Sense of belonging &amp; identity</a:t>
            </a:r>
            <a:r>
              <a:rPr lang="en-ZA" sz="3200" b="1" dirty="0">
                <a:solidFill>
                  <a:schemeClr val="tx1"/>
                </a:solidFill>
              </a:rPr>
              <a:t> start developing</a:t>
            </a:r>
            <a:r>
              <a:rPr lang="en-ZA" sz="3200" b="1" dirty="0">
                <a:solidFill>
                  <a:srgbClr val="FF0000"/>
                </a:solidFill>
              </a:rPr>
              <a:t> </a:t>
            </a:r>
            <a:r>
              <a:rPr lang="en-ZA" sz="3200" b="1" dirty="0">
                <a:solidFill>
                  <a:schemeClr val="tx1"/>
                </a:solidFill>
              </a:rPr>
              <a:t>– influenced by people they </a:t>
            </a:r>
            <a:r>
              <a:rPr lang="en-ZA" sz="3200" b="1" dirty="0">
                <a:solidFill>
                  <a:srgbClr val="FF0000"/>
                </a:solidFill>
              </a:rPr>
              <a:t>spend time </a:t>
            </a:r>
            <a:r>
              <a:rPr lang="en-ZA" sz="3200" b="1" dirty="0">
                <a:solidFill>
                  <a:schemeClr val="tx1"/>
                </a:solidFill>
              </a:rPr>
              <a:t>and have </a:t>
            </a:r>
            <a:r>
              <a:rPr lang="en-ZA" sz="3200" b="1" dirty="0">
                <a:solidFill>
                  <a:srgbClr val="FF0000"/>
                </a:solidFill>
              </a:rPr>
              <a:t>common interests </a:t>
            </a:r>
            <a:r>
              <a:rPr lang="en-ZA" sz="3200" b="1" dirty="0">
                <a:solidFill>
                  <a:schemeClr val="tx1"/>
                </a:solidFill>
              </a:rPr>
              <a:t>with</a:t>
            </a:r>
          </a:p>
          <a:p>
            <a:endParaRPr lang="en-ZA" sz="3200" b="1" dirty="0"/>
          </a:p>
          <a:p>
            <a:endParaRPr lang="en-ZA" sz="3200" b="1" dirty="0"/>
          </a:p>
          <a:p>
            <a:endParaRPr lang="en-ZA" sz="3200" b="1" dirty="0"/>
          </a:p>
          <a:p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916440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B4C1729-CF3B-4B43-98F5-CEC75892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3" y="571500"/>
            <a:ext cx="7924800" cy="549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49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9B88-DFB8-459E-88F5-FEEB4EC0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90260"/>
          </a:xfrm>
        </p:spPr>
        <p:txBody>
          <a:bodyPr>
            <a:normAutofit/>
          </a:bodyPr>
          <a:lstStyle/>
          <a:p>
            <a:r>
              <a:rPr lang="en-US" sz="4400" b="1" dirty="0"/>
              <a:t>Benefits of attending a support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E4FC-0653-4444-8C5A-5C15E1E97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5061"/>
            <a:ext cx="12072730" cy="4253947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Post-treatment journey is difficult and support groups offer the </a:t>
            </a:r>
            <a:r>
              <a:rPr lang="en-US" sz="3200" b="1" dirty="0">
                <a:solidFill>
                  <a:srgbClr val="FF0000"/>
                </a:solidFill>
              </a:rPr>
              <a:t>company of peers </a:t>
            </a:r>
            <a:r>
              <a:rPr lang="en-US" sz="3200" b="1" dirty="0"/>
              <a:t>one needs</a:t>
            </a:r>
          </a:p>
          <a:p>
            <a:r>
              <a:rPr lang="en-US" sz="3200" b="1" dirty="0"/>
              <a:t>They help one to cope emotionally with life without substance</a:t>
            </a:r>
          </a:p>
          <a:p>
            <a:r>
              <a:rPr lang="en-US" sz="3200" b="1" dirty="0"/>
              <a:t>It makes </a:t>
            </a:r>
            <a:r>
              <a:rPr lang="en-US" sz="3200" b="1" dirty="0">
                <a:solidFill>
                  <a:srgbClr val="FF0000"/>
                </a:solidFill>
              </a:rPr>
              <a:t>embracing sobriety</a:t>
            </a:r>
            <a:r>
              <a:rPr lang="en-US" sz="3200" b="1" dirty="0"/>
              <a:t> easier – others are </a:t>
            </a:r>
            <a:r>
              <a:rPr lang="en-US" sz="3200" b="1" dirty="0">
                <a:solidFill>
                  <a:srgbClr val="FF0000"/>
                </a:solidFill>
              </a:rPr>
              <a:t>modelling </a:t>
            </a:r>
            <a:r>
              <a:rPr lang="en-US" sz="3200" b="1" dirty="0"/>
              <a:t>it</a:t>
            </a:r>
          </a:p>
          <a:p>
            <a:r>
              <a:rPr lang="en-US" sz="3200" b="1" dirty="0"/>
              <a:t>It’s an opportunity to </a:t>
            </a:r>
            <a:r>
              <a:rPr lang="en-US" sz="3200" b="1" dirty="0">
                <a:solidFill>
                  <a:srgbClr val="FF0000"/>
                </a:solidFill>
              </a:rPr>
              <a:t>talk openly </a:t>
            </a:r>
            <a:r>
              <a:rPr lang="en-US" sz="3200" b="1" dirty="0"/>
              <a:t>about your concerns in a </a:t>
            </a:r>
            <a:r>
              <a:rPr lang="en-US" sz="3200" b="1" dirty="0">
                <a:solidFill>
                  <a:srgbClr val="FF0000"/>
                </a:solidFill>
              </a:rPr>
              <a:t>neutral environment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9155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F18D-D777-4AE9-9B22-2E6A3ADE6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62397"/>
            <a:ext cx="12085983" cy="1049235"/>
          </a:xfrm>
        </p:spPr>
        <p:txBody>
          <a:bodyPr>
            <a:normAutofit/>
          </a:bodyPr>
          <a:lstStyle/>
          <a:p>
            <a:r>
              <a:rPr lang="en-US" sz="4400" b="1" dirty="0"/>
              <a:t>Benefits of Addiction support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1641-AD03-478B-83F0-5E4FE9A77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68557"/>
            <a:ext cx="12192000" cy="4187685"/>
          </a:xfrm>
        </p:spPr>
        <p:txBody>
          <a:bodyPr>
            <a:normAutofit/>
          </a:bodyPr>
          <a:lstStyle/>
          <a:p>
            <a:r>
              <a:rPr lang="en-US" sz="3200" b="1" dirty="0"/>
              <a:t>It helps </a:t>
            </a:r>
            <a:r>
              <a:rPr lang="en-US" sz="3200" b="1" dirty="0">
                <a:solidFill>
                  <a:srgbClr val="FF0000"/>
                </a:solidFill>
              </a:rPr>
              <a:t>maintain</a:t>
            </a:r>
            <a:r>
              <a:rPr lang="en-US" sz="3200" b="1" dirty="0"/>
              <a:t> sobriety / recovery</a:t>
            </a:r>
          </a:p>
          <a:p>
            <a:r>
              <a:rPr lang="en-US" sz="3200" b="1" dirty="0"/>
              <a:t>Here members </a:t>
            </a:r>
            <a:r>
              <a:rPr lang="en-US" sz="3200" b="1" dirty="0">
                <a:solidFill>
                  <a:srgbClr val="FF0000"/>
                </a:solidFill>
              </a:rPr>
              <a:t>encourage and comfort </a:t>
            </a:r>
            <a:r>
              <a:rPr lang="en-US" sz="3200" b="1" dirty="0"/>
              <a:t>one another</a:t>
            </a:r>
          </a:p>
          <a:p>
            <a:r>
              <a:rPr lang="en-US" sz="3200" b="1" dirty="0"/>
              <a:t>Helps one </a:t>
            </a:r>
            <a:r>
              <a:rPr lang="en-US" sz="3200" b="1" dirty="0">
                <a:solidFill>
                  <a:srgbClr val="FF0000"/>
                </a:solidFill>
              </a:rPr>
              <a:t>cope </a:t>
            </a:r>
            <a:r>
              <a:rPr lang="en-US" sz="3200" b="1" dirty="0"/>
              <a:t>with the </a:t>
            </a:r>
            <a:r>
              <a:rPr lang="en-US" sz="3200" b="1" dirty="0">
                <a:solidFill>
                  <a:srgbClr val="FF0000"/>
                </a:solidFill>
              </a:rPr>
              <a:t>addiction and its consequences</a:t>
            </a:r>
          </a:p>
          <a:p>
            <a:r>
              <a:rPr lang="en-US" sz="3200" b="1" dirty="0"/>
              <a:t>Offers </a:t>
            </a:r>
            <a:r>
              <a:rPr lang="en-US" sz="3200" b="1" dirty="0">
                <a:solidFill>
                  <a:srgbClr val="FF0000"/>
                </a:solidFill>
              </a:rPr>
              <a:t>a safe place </a:t>
            </a:r>
            <a:r>
              <a:rPr lang="en-US" sz="3200" b="1" dirty="0"/>
              <a:t>to share emotions – non-judgmental</a:t>
            </a:r>
          </a:p>
          <a:p>
            <a:r>
              <a:rPr lang="en-US" sz="3200" b="1" dirty="0"/>
              <a:t>One </a:t>
            </a:r>
            <a:r>
              <a:rPr lang="en-US" sz="3200" b="1" dirty="0">
                <a:solidFill>
                  <a:srgbClr val="FF0000"/>
                </a:solidFill>
              </a:rPr>
              <a:t>feels less alone – </a:t>
            </a:r>
            <a:r>
              <a:rPr lang="en-US" sz="3200" b="1" dirty="0"/>
              <a:t>especially where </a:t>
            </a:r>
            <a:r>
              <a:rPr lang="en-US" sz="3200" b="1" dirty="0">
                <a:solidFill>
                  <a:srgbClr val="FF0000"/>
                </a:solidFill>
              </a:rPr>
              <a:t>mere using is taboo</a:t>
            </a:r>
            <a:endParaRPr lang="en-US" sz="3200" b="1" dirty="0"/>
          </a:p>
          <a:p>
            <a:r>
              <a:rPr lang="en-US" sz="3200" b="1" dirty="0"/>
              <a:t>Share </a:t>
            </a:r>
            <a:r>
              <a:rPr lang="en-US" sz="3200" b="1" dirty="0">
                <a:solidFill>
                  <a:srgbClr val="FF0000"/>
                </a:solidFill>
              </a:rPr>
              <a:t>common</a:t>
            </a:r>
            <a:r>
              <a:rPr lang="en-US" sz="3200" b="1" dirty="0"/>
              <a:t> experiences, problems and solutions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13702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A252-9224-4CCA-B0DD-DD7C1B49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86498"/>
            <a:ext cx="11195693" cy="716692"/>
          </a:xfrm>
        </p:spPr>
        <p:txBody>
          <a:bodyPr>
            <a:normAutofit/>
          </a:bodyPr>
          <a:lstStyle/>
          <a:p>
            <a:r>
              <a:rPr lang="en-ZA" sz="4000" b="1" dirty="0"/>
              <a:t>Hubbly bubbly aka hookah pipe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0DD474-B476-4529-8F5B-C827138205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45" y="803190"/>
            <a:ext cx="7315604" cy="57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62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421" y="75506"/>
            <a:ext cx="11237221" cy="569072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>
                <a:solidFill>
                  <a:schemeClr val="tx1"/>
                </a:solidFill>
              </a:rPr>
              <a:t>Hubbly Bubbly / Hookah Pipe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   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                  </a:t>
            </a:r>
            <a:endParaRPr lang="en-US" alt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420" y="772211"/>
            <a:ext cx="11862487" cy="5066674"/>
          </a:xfrm>
        </p:spPr>
        <p:txBody>
          <a:bodyPr>
            <a:noAutofit/>
          </a:bodyPr>
          <a:lstStyle/>
          <a:p>
            <a:pPr>
              <a:buFont typeface="Wingdings 3" charset="2"/>
              <a:buChar char=""/>
              <a:defRPr/>
            </a:pPr>
            <a:endParaRPr lang="en-US" altLang="en-US" sz="135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First discovered in the 1600’s in India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It was shared socially by men of prestige</a:t>
            </a:r>
          </a:p>
          <a:p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Has many risks as cigarette smoking but </a:t>
            </a:r>
            <a:r>
              <a:rPr lang="en-US" altLang="en-US" sz="3200" i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more lethal</a:t>
            </a:r>
          </a:p>
          <a:p>
            <a:r>
              <a:rPr lang="en-US" alt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1-hour</a:t>
            </a:r>
            <a:r>
              <a:rPr lang="en-US" altLang="en-US" sz="3200" dirty="0">
                <a:latin typeface="Arial Rounded MT Bold" panose="020F0704030504030204" pitchFamily="34" charset="0"/>
              </a:rPr>
              <a:t> 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water pipe smoking = inhaling </a:t>
            </a:r>
            <a:r>
              <a:rPr lang="en-US" alt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100 cigarettes </a:t>
            </a:r>
          </a:p>
          <a:p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Contains high levels of toxic compounds e.g.</a:t>
            </a:r>
            <a:r>
              <a:rPr lang="en-US" altLang="en-US" sz="3200" dirty="0">
                <a:latin typeface="Arial Rounded MT Bold" panose="020F070403050403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carbon monoxide</a:t>
            </a:r>
          </a:p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Could induce some cancers</a:t>
            </a:r>
          </a:p>
          <a:p>
            <a:pPr marL="457200" lvl="1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9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edicalook.com/diseases_images/alcoholism2.jpg">
            <a:extLst>
              <a:ext uri="{FF2B5EF4-FFF2-40B4-BE49-F238E27FC236}">
                <a16:creationId xmlns:a16="http://schemas.microsoft.com/office/drawing/2014/main" id="{5CAD2F04-EC7F-4E85-B8D7-44FF1C29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7225553" y="1188721"/>
            <a:ext cx="4356847" cy="5149819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3AEA5347-6422-452B-82FB-B94DA8A4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706"/>
            <a:ext cx="10972800" cy="118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Alcohol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Responsible drinking male 68kg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FDD2233-3035-BB7A-2771-201DD0983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3556"/>
            <a:ext cx="9372600" cy="5084444"/>
          </a:xfrm>
        </p:spPr>
        <p:txBody>
          <a:bodyPr/>
          <a:lstStyle/>
          <a:p>
            <a:pPr algn="just">
              <a:spcBef>
                <a:spcPts val="720"/>
              </a:spcBef>
            </a:pPr>
            <a:r>
              <a:rPr lang="en-US" altLang="en-US" sz="3840" b="1">
                <a:solidFill>
                  <a:schemeClr val="tx1"/>
                </a:solidFill>
              </a:rPr>
              <a:t>Up to 4 X 340ml beer/cider</a:t>
            </a:r>
          </a:p>
          <a:p>
            <a:pPr algn="just">
              <a:spcBef>
                <a:spcPts val="720"/>
              </a:spcBef>
            </a:pPr>
            <a:r>
              <a:rPr lang="en-US" altLang="en-US" sz="3840" b="1">
                <a:solidFill>
                  <a:schemeClr val="tx1"/>
                </a:solidFill>
              </a:rPr>
              <a:t>Up to 2 X 125ml wine</a:t>
            </a:r>
          </a:p>
          <a:p>
            <a:pPr algn="just">
              <a:spcBef>
                <a:spcPts val="720"/>
              </a:spcBef>
            </a:pPr>
            <a:r>
              <a:rPr lang="en-US" altLang="en-US" sz="3840" b="1">
                <a:solidFill>
                  <a:schemeClr val="tx1"/>
                </a:solidFill>
              </a:rPr>
              <a:t>Up to 2 X  25ml spirits</a:t>
            </a:r>
          </a:p>
          <a:p>
            <a:pPr algn="just">
              <a:spcBef>
                <a:spcPts val="720"/>
              </a:spcBef>
            </a:pPr>
            <a:r>
              <a:rPr lang="en-US" altLang="en-US" sz="3840" b="1">
                <a:solidFill>
                  <a:schemeClr val="tx1"/>
                </a:solidFill>
              </a:rPr>
              <a:t>For male 68kg and over</a:t>
            </a:r>
          </a:p>
          <a:p>
            <a:pPr algn="just">
              <a:spcBef>
                <a:spcPts val="720"/>
              </a:spcBef>
            </a:pPr>
            <a:r>
              <a:rPr lang="en-US" altLang="en-US" sz="3840" b="1">
                <a:solidFill>
                  <a:schemeClr val="tx1"/>
                </a:solidFill>
              </a:rPr>
              <a:t>75 minutes per drink</a:t>
            </a:r>
          </a:p>
          <a:p>
            <a:pPr algn="just">
              <a:spcBef>
                <a:spcPts val="720"/>
              </a:spcBef>
            </a:pPr>
            <a:r>
              <a:rPr lang="en-US" altLang="en-US" sz="3840" b="1">
                <a:solidFill>
                  <a:srgbClr val="FF0000"/>
                </a:solidFill>
              </a:rPr>
              <a:t>Diuretic</a:t>
            </a:r>
            <a:r>
              <a:rPr lang="en-US" altLang="en-US" sz="3840" b="1">
                <a:solidFill>
                  <a:schemeClr val="tx1"/>
                </a:solidFill>
              </a:rPr>
              <a:t> effect</a:t>
            </a:r>
          </a:p>
          <a:p>
            <a:pPr algn="just">
              <a:spcBef>
                <a:spcPts val="720"/>
              </a:spcBef>
            </a:pPr>
            <a:r>
              <a:rPr lang="en-US" altLang="en-US" sz="3840" b="1">
                <a:solidFill>
                  <a:srgbClr val="FF0000"/>
                </a:solidFill>
              </a:rPr>
              <a:t>Food </a:t>
            </a:r>
            <a:r>
              <a:rPr lang="en-US" altLang="en-US" sz="3840" b="1">
                <a:solidFill>
                  <a:schemeClr val="tx1"/>
                </a:solidFill>
              </a:rPr>
              <a:t>protects the stomach lining</a:t>
            </a:r>
          </a:p>
          <a:p>
            <a:pPr algn="just">
              <a:spcBef>
                <a:spcPts val="720"/>
              </a:spcBef>
            </a:pPr>
            <a:endParaRPr lang="en-US" altLang="en-US" sz="3840" b="1">
              <a:solidFill>
                <a:schemeClr val="tx1"/>
              </a:solidFill>
            </a:endParaRPr>
          </a:p>
          <a:p>
            <a:pPr>
              <a:spcBef>
                <a:spcPts val="720"/>
              </a:spcBef>
              <a:buNone/>
            </a:pPr>
            <a:endParaRPr lang="en-US" altLang="en-US" sz="3840"/>
          </a:p>
          <a:p>
            <a:pPr>
              <a:spcBef>
                <a:spcPts val="720"/>
              </a:spcBef>
            </a:pPr>
            <a:endParaRPr lang="en-US" alt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85968F46-5B9A-579B-4526-95723F9E9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28625"/>
            <a:ext cx="114395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13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D63FE5-5BAF-4B6E-BC8D-6D75CE55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93"/>
            <a:ext cx="12192000" cy="31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D9B8377-7915-45E6-91E1-36977DBF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9345"/>
            <a:ext cx="12192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0877668-4EC8-4E8B-B724-3B53C2CD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4706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</a:rPr>
              <a:t>Characteristics of addiction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31167A48-FD18-4EFC-84B9-C44A0914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6" y="1338470"/>
            <a:ext cx="11582400" cy="60815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Tolerance</a:t>
            </a:r>
            <a:r>
              <a:rPr lang="en-US" altLang="en-US" sz="3600" b="1" dirty="0"/>
              <a:t> – </a:t>
            </a:r>
            <a:r>
              <a:rPr lang="en-US" altLang="en-US" sz="3600" b="1" dirty="0">
                <a:solidFill>
                  <a:schemeClr val="tx1"/>
                </a:solidFill>
              </a:rPr>
              <a:t>increasingly bigger doses are needed to get the same effect</a:t>
            </a:r>
          </a:p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Progressive</a:t>
            </a:r>
            <a:r>
              <a:rPr lang="en-US" altLang="en-US" sz="3600" b="1" dirty="0"/>
              <a:t>  - </a:t>
            </a:r>
            <a:r>
              <a:rPr lang="en-US" altLang="en-US" sz="3600" b="1" dirty="0">
                <a:solidFill>
                  <a:schemeClr val="tx1"/>
                </a:solidFill>
              </a:rPr>
              <a:t>it gets worse </a:t>
            </a:r>
          </a:p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Chronic</a:t>
            </a:r>
            <a:r>
              <a:rPr lang="en-US" altLang="en-US" sz="3600" b="1" dirty="0"/>
              <a:t>  - </a:t>
            </a:r>
            <a:r>
              <a:rPr lang="en-US" altLang="en-US" sz="3600" b="1" dirty="0">
                <a:solidFill>
                  <a:schemeClr val="tx1"/>
                </a:solidFill>
              </a:rPr>
              <a:t>permanent but </a:t>
            </a:r>
            <a:r>
              <a:rPr lang="en-US" altLang="en-US" sz="3600" b="1" dirty="0">
                <a:solidFill>
                  <a:srgbClr val="FF0000"/>
                </a:solidFill>
              </a:rPr>
              <a:t>recovery is possible</a:t>
            </a:r>
          </a:p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Primary problem </a:t>
            </a:r>
            <a:r>
              <a:rPr lang="en-US" altLang="en-US" sz="3600" b="1" dirty="0"/>
              <a:t>– </a:t>
            </a:r>
            <a:r>
              <a:rPr lang="en-US" altLang="en-US" sz="3600" b="1" dirty="0">
                <a:solidFill>
                  <a:schemeClr val="tx1"/>
                </a:solidFill>
              </a:rPr>
              <a:t>it precedes all problems</a:t>
            </a:r>
          </a:p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Quality of life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affected – imbalanced lifestyle </a:t>
            </a:r>
          </a:p>
          <a:p>
            <a:pPr>
              <a:defRPr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can be </a:t>
            </a:r>
            <a:r>
              <a:rPr lang="en-US" altLang="en-US" sz="3600" b="1" dirty="0">
                <a:solidFill>
                  <a:srgbClr val="FF0000"/>
                </a:solidFill>
              </a:rPr>
              <a:t>fatal</a:t>
            </a:r>
            <a:r>
              <a:rPr lang="en-US" altLang="en-US" sz="3600" b="1" dirty="0"/>
              <a:t>   </a:t>
            </a:r>
          </a:p>
          <a:p>
            <a:pPr marL="0" indent="0">
              <a:buNone/>
              <a:defRPr/>
            </a:pPr>
            <a:r>
              <a:rPr lang="en-US" altLang="en-US" sz="3600" b="1" dirty="0"/>
              <a:t>         </a:t>
            </a:r>
          </a:p>
          <a:p>
            <a:pPr marL="0" indent="0">
              <a:buNone/>
              <a:defRPr/>
            </a:pPr>
            <a:r>
              <a:rPr lang="en-US" altLang="en-US" sz="3600" dirty="0"/>
              <a:t>                </a:t>
            </a: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A14B18F-17CE-426A-9F54-EB8353C5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0"/>
            <a:ext cx="11463130" cy="15716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</a:rPr>
              <a:t>Signs and symptoms of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28EBD-2E67-4585-988E-F0C5CB58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258957"/>
            <a:ext cx="12072730" cy="598004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b="1" dirty="0"/>
              <a:t>Addictions affect the </a:t>
            </a:r>
            <a:r>
              <a:rPr lang="en-US" sz="3600" b="1" dirty="0">
                <a:solidFill>
                  <a:srgbClr val="FF0000"/>
                </a:solidFill>
              </a:rPr>
              <a:t>whole person </a:t>
            </a:r>
            <a:r>
              <a:rPr lang="en-US" sz="3600" b="1" dirty="0"/>
              <a:t>–spiritually, mentally, physically, socially and legally </a:t>
            </a:r>
          </a:p>
          <a:p>
            <a:pPr>
              <a:defRPr/>
            </a:pPr>
            <a:r>
              <a:rPr lang="en-US" sz="3600" b="1" dirty="0"/>
              <a:t>It affects </a:t>
            </a:r>
            <a:r>
              <a:rPr lang="en-US" sz="3600" b="1" dirty="0">
                <a:solidFill>
                  <a:srgbClr val="FF0000"/>
                </a:solidFill>
              </a:rPr>
              <a:t>work, family, health, money</a:t>
            </a: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Reputation  and dignity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tarnished</a:t>
            </a:r>
          </a:p>
          <a:p>
            <a:pPr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One’s </a:t>
            </a:r>
            <a:r>
              <a:rPr lang="en-US" sz="3600" b="1" dirty="0">
                <a:solidFill>
                  <a:srgbClr val="C00000"/>
                </a:solidFill>
              </a:rPr>
              <a:t>goals and motivation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thwarted </a:t>
            </a:r>
          </a:p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</a:rPr>
              <a:t>Obsession and compulsion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becomes the norm</a:t>
            </a:r>
            <a:endParaRPr lang="en-US" sz="36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is l</a:t>
            </a:r>
            <a:r>
              <a:rPr lang="en-US" sz="3600" b="1" dirty="0">
                <a:solidFill>
                  <a:srgbClr val="0000FF"/>
                </a:solidFill>
              </a:rPr>
              <a:t>oss of control and, unrelenting cravings</a:t>
            </a: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Guilt, anger and shame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follows use</a:t>
            </a:r>
          </a:p>
          <a:p>
            <a:pPr>
              <a:defRPr/>
            </a:pPr>
            <a:endParaRPr lang="en-US" sz="3360" b="1" dirty="0">
              <a:solidFill>
                <a:srgbClr val="0000FF"/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b="1" dirty="0">
              <a:solidFill>
                <a:srgbClr val="92D050"/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FCC141F-02D9-4086-A7E1-2E44E9E9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41120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solidFill>
                  <a:schemeClr val="accent1">
                    <a:lumMod val="75000"/>
                  </a:schemeClr>
                </a:solidFill>
              </a:rPr>
              <a:t>Why do we get addicted?</a:t>
            </a:r>
            <a:endParaRPr lang="en-ZA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ECA3935-29D1-8C15-BF35-813C5C02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086678"/>
            <a:ext cx="12019722" cy="57713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360" b="1" dirty="0">
                <a:solidFill>
                  <a:schemeClr val="tx1"/>
                </a:solidFill>
              </a:rPr>
              <a:t>Substances cause an </a:t>
            </a:r>
            <a:r>
              <a:rPr lang="en-US" altLang="en-US" sz="3360" b="1" dirty="0">
                <a:solidFill>
                  <a:srgbClr val="FF0000"/>
                </a:solidFill>
              </a:rPr>
              <a:t>overflow of feel-good </a:t>
            </a:r>
            <a:r>
              <a:rPr lang="en-US" altLang="en-US" sz="3360" b="1" dirty="0">
                <a:solidFill>
                  <a:schemeClr val="tx1"/>
                </a:solidFill>
              </a:rPr>
              <a:t>hormones in the brain – dopamine, serotonin, endorphins, etc.</a:t>
            </a:r>
          </a:p>
          <a:p>
            <a:pPr eaLnBrk="1" hangingPunct="1"/>
            <a:r>
              <a:rPr lang="en-US" altLang="en-US" sz="3360" b="1" dirty="0">
                <a:solidFill>
                  <a:schemeClr val="tx1"/>
                </a:solidFill>
              </a:rPr>
              <a:t>Some substances contain </a:t>
            </a:r>
            <a:r>
              <a:rPr lang="en-US" altLang="en-US" sz="3360" b="1" dirty="0">
                <a:solidFill>
                  <a:srgbClr val="FF0000"/>
                </a:solidFill>
              </a:rPr>
              <a:t>addictive chemicals – e.g. ethanol in alcohol, nicotine in tobacco</a:t>
            </a:r>
          </a:p>
          <a:p>
            <a:pPr eaLnBrk="1" hangingPunct="1"/>
            <a:r>
              <a:rPr lang="en-US" altLang="en-US" sz="3360" b="1" dirty="0">
                <a:solidFill>
                  <a:schemeClr val="tx1"/>
                </a:solidFill>
              </a:rPr>
              <a:t> Genetics factors – about 50% have a family history</a:t>
            </a:r>
          </a:p>
          <a:p>
            <a:pPr eaLnBrk="1" hangingPunct="1"/>
            <a:r>
              <a:rPr lang="en-US" altLang="en-US" sz="3360" b="1" dirty="0">
                <a:solidFill>
                  <a:schemeClr val="tx1"/>
                </a:solidFill>
              </a:rPr>
              <a:t>Environment – peer pressure, access </a:t>
            </a:r>
          </a:p>
          <a:p>
            <a:pPr eaLnBrk="1" hangingPunct="1"/>
            <a:r>
              <a:rPr lang="en-US" altLang="en-US" sz="3360" b="1" dirty="0">
                <a:solidFill>
                  <a:srgbClr val="FF0000"/>
                </a:solidFill>
              </a:rPr>
              <a:t>Personality traits</a:t>
            </a:r>
            <a:r>
              <a:rPr lang="en-US" altLang="en-US" sz="3360" b="1" dirty="0">
                <a:solidFill>
                  <a:schemeClr val="tx1"/>
                </a:solidFill>
              </a:rPr>
              <a:t>– e.g. poor self-control/impulsive</a:t>
            </a:r>
          </a:p>
          <a:p>
            <a:pPr eaLnBrk="1" hangingPunct="1"/>
            <a:r>
              <a:rPr lang="en-US" altLang="en-US" sz="3360" b="1" dirty="0">
                <a:solidFill>
                  <a:srgbClr val="FF0000"/>
                </a:solidFill>
              </a:rPr>
              <a:t>Mental health </a:t>
            </a:r>
            <a:r>
              <a:rPr lang="en-US" altLang="en-US" sz="3360" b="1" dirty="0">
                <a:solidFill>
                  <a:schemeClr val="tx1"/>
                </a:solidFill>
              </a:rPr>
              <a:t>– e.g. sleep disorders, anxiety, depression, stress – hence self-medication</a:t>
            </a:r>
          </a:p>
          <a:p>
            <a:pPr eaLnBrk="1" hangingPunct="1"/>
            <a:endParaRPr lang="en-US" altLang="en-US" sz="3360" b="1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4320" b="1" dirty="0">
              <a:solidFill>
                <a:schemeClr val="tx1"/>
              </a:solidFill>
            </a:endParaRPr>
          </a:p>
          <a:p>
            <a:pPr eaLnBrk="1" hangingPunct="1"/>
            <a:endParaRPr lang="en-ZA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95D93E5-3E9F-4927-9DAC-698EA7E6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123950"/>
          </a:xfrm>
        </p:spPr>
        <p:txBody>
          <a:bodyPr/>
          <a:lstStyle/>
          <a:p>
            <a:pPr>
              <a:defRPr/>
            </a:pPr>
            <a:r>
              <a:rPr lang="en-US" altLang="en-US" sz="5280" b="1">
                <a:solidFill>
                  <a:schemeClr val="accent1">
                    <a:lumMod val="75000"/>
                  </a:schemeClr>
                </a:solidFill>
              </a:rPr>
              <a:t>Alcohol</a:t>
            </a:r>
          </a:p>
        </p:txBody>
      </p:sp>
      <p:sp>
        <p:nvSpPr>
          <p:cNvPr id="22531" name="Content Placeholder 5">
            <a:extLst>
              <a:ext uri="{FF2B5EF4-FFF2-40B4-BE49-F238E27FC236}">
                <a16:creationId xmlns:a16="http://schemas.microsoft.com/office/drawing/2014/main" id="{8478D916-EC72-479E-E3E3-32BBB5725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911" y="2596516"/>
            <a:ext cx="9132570" cy="3669030"/>
          </a:xfrm>
        </p:spPr>
        <p:txBody>
          <a:bodyPr/>
          <a:lstStyle/>
          <a:p>
            <a:pPr eaLnBrk="1" hangingPunct="1"/>
            <a:endParaRPr lang="en-ZA" alt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B914F2CE-9E59-4FAB-90C3-83E1707B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5326" y="1135381"/>
            <a:ext cx="3267074" cy="563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ages47OUFYRE.jpg">
            <a:extLst>
              <a:ext uri="{FF2B5EF4-FFF2-40B4-BE49-F238E27FC236}">
                <a16:creationId xmlns:a16="http://schemas.microsoft.com/office/drawing/2014/main" id="{F0A112E9-968F-4386-ACE6-080471D5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123950"/>
            <a:ext cx="5551170" cy="548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1">
            <a:extLst>
              <a:ext uri="{FF2B5EF4-FFF2-40B4-BE49-F238E27FC236}">
                <a16:creationId xmlns:a16="http://schemas.microsoft.com/office/drawing/2014/main" id="{F73A0B95-3FB6-FAAE-EEC7-2B54E339C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36" y="1123950"/>
            <a:ext cx="5770244" cy="58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533</TotalTime>
  <Words>1690</Words>
  <Application>Microsoft Office PowerPoint</Application>
  <PresentationFormat>Widescreen</PresentationFormat>
  <Paragraphs>276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Arial Black</vt:lpstr>
      <vt:lpstr>Arial Rounded MT Bold</vt:lpstr>
      <vt:lpstr>Calibri</vt:lpstr>
      <vt:lpstr>Century Gothic</vt:lpstr>
      <vt:lpstr>Wingdings</vt:lpstr>
      <vt:lpstr>Wingdings 2</vt:lpstr>
      <vt:lpstr>Wingdings 3</vt:lpstr>
      <vt:lpstr>Wisp</vt:lpstr>
      <vt:lpstr>Addictions</vt:lpstr>
      <vt:lpstr>Addictive chemical substances </vt:lpstr>
      <vt:lpstr>4 classes of addictive chemical substances</vt:lpstr>
      <vt:lpstr>Drug Addiction Problem in South Africa</vt:lpstr>
      <vt:lpstr>Alcohol: Responsible drinking male 68kg</vt:lpstr>
      <vt:lpstr>Characteristics of addiction</vt:lpstr>
      <vt:lpstr>Signs and symptoms of addiction</vt:lpstr>
      <vt:lpstr>Why do we get addicted?</vt:lpstr>
      <vt:lpstr>Alcohol</vt:lpstr>
      <vt:lpstr>Depressants/downers – e.g. Alcohol</vt:lpstr>
      <vt:lpstr>Harmful effects of alcohol</vt:lpstr>
      <vt:lpstr>FAS (Fetal alcohol syndrome) </vt:lpstr>
      <vt:lpstr>Dangers of Alcohol abuse and addiction </vt:lpstr>
      <vt:lpstr>Stimulants/Uppers </vt:lpstr>
      <vt:lpstr>Opiates: codeine, morphine, heroine, nyaope </vt:lpstr>
      <vt:lpstr>Opium poppy (Grown in Turkey, Afghanistan, Burma, Iran, Thailand) </vt:lpstr>
      <vt:lpstr>Opiates: morphine, codeine, heroin/nyaope </vt:lpstr>
      <vt:lpstr>PowerPoint Presentation</vt:lpstr>
      <vt:lpstr>PowerPoint Presentation</vt:lpstr>
      <vt:lpstr>Replacement therapy</vt:lpstr>
      <vt:lpstr>PowerPoint Presentation</vt:lpstr>
      <vt:lpstr>Cannabis (Dagga)</vt:lpstr>
      <vt:lpstr>Commonly abused medications</vt:lpstr>
      <vt:lpstr>Behaviour Addictions                      </vt:lpstr>
      <vt:lpstr>PowerPoint Presentation</vt:lpstr>
      <vt:lpstr>List of behavioral addictions</vt:lpstr>
      <vt:lpstr>Food addiction</vt:lpstr>
      <vt:lpstr>Food addiction</vt:lpstr>
      <vt:lpstr>Shopping addiction</vt:lpstr>
      <vt:lpstr>Shopping addiction symptoms</vt:lpstr>
      <vt:lpstr>Exercise addiction</vt:lpstr>
      <vt:lpstr>Common symptoms of exercise addiction</vt:lpstr>
      <vt:lpstr>Gambling</vt:lpstr>
      <vt:lpstr>Sex addiction / hyper sexuality</vt:lpstr>
      <vt:lpstr>Hyper-sexuality Triggers </vt:lpstr>
      <vt:lpstr>Feel-good hormones in Pornography</vt:lpstr>
      <vt:lpstr>Side effects of digital addiction</vt:lpstr>
      <vt:lpstr>          Digital Abuse and Addiction                   </vt:lpstr>
      <vt:lpstr>PowerPoint Presentation</vt:lpstr>
      <vt:lpstr>PowerPoint Presentation</vt:lpstr>
      <vt:lpstr>Why should families get involved?</vt:lpstr>
      <vt:lpstr>What should families do?</vt:lpstr>
      <vt:lpstr>PowerPoint Presentation</vt:lpstr>
      <vt:lpstr>Teenagers and youth (13 to 25 years)</vt:lpstr>
      <vt:lpstr>PowerPoint Presentation</vt:lpstr>
      <vt:lpstr>Benefits of attending a support group</vt:lpstr>
      <vt:lpstr>Benefits of Addiction support group</vt:lpstr>
      <vt:lpstr>Hubbly bubbly aka hookah pipe</vt:lpstr>
      <vt:lpstr>Hubbly Bubbly / Hookah Pipe               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Addictions</dc:title>
  <dc:creator>ppntswane1@gmail.com</dc:creator>
  <cp:lastModifiedBy>ppntswane1@gmail.com</cp:lastModifiedBy>
  <cp:revision>50</cp:revision>
  <dcterms:created xsi:type="dcterms:W3CDTF">2022-05-17T07:46:47Z</dcterms:created>
  <dcterms:modified xsi:type="dcterms:W3CDTF">2022-05-17T16:40:29Z</dcterms:modified>
</cp:coreProperties>
</file>